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 id="2147483677" r:id="rId2"/>
  </p:sldMasterIdLst>
  <p:sldIdLst>
    <p:sldId id="361" r:id="rId3"/>
    <p:sldId id="258" r:id="rId4"/>
    <p:sldId id="362" r:id="rId5"/>
    <p:sldId id="363" r:id="rId6"/>
    <p:sldId id="364" r:id="rId7"/>
    <p:sldId id="259" r:id="rId8"/>
    <p:sldId id="260" r:id="rId9"/>
    <p:sldId id="261" r:id="rId10"/>
    <p:sldId id="262" r:id="rId11"/>
    <p:sldId id="398" r:id="rId12"/>
    <p:sldId id="263" r:id="rId13"/>
    <p:sldId id="365" r:id="rId14"/>
    <p:sldId id="264" r:id="rId15"/>
    <p:sldId id="268" r:id="rId16"/>
    <p:sldId id="366" r:id="rId17"/>
    <p:sldId id="367" r:id="rId18"/>
    <p:sldId id="273" r:id="rId19"/>
    <p:sldId id="274" r:id="rId20"/>
    <p:sldId id="376" r:id="rId21"/>
    <p:sldId id="377" r:id="rId22"/>
    <p:sldId id="378" r:id="rId23"/>
    <p:sldId id="374" r:id="rId24"/>
    <p:sldId id="375" r:id="rId25"/>
    <p:sldId id="275" r:id="rId26"/>
    <p:sldId id="323" r:id="rId27"/>
    <p:sldId id="324" r:id="rId28"/>
    <p:sldId id="329" r:id="rId29"/>
    <p:sldId id="330" r:id="rId30"/>
    <p:sldId id="399" r:id="rId31"/>
    <p:sldId id="277" r:id="rId32"/>
    <p:sldId id="325" r:id="rId33"/>
    <p:sldId id="289" r:id="rId34"/>
    <p:sldId id="280" r:id="rId35"/>
    <p:sldId id="281" r:id="rId36"/>
    <p:sldId id="282" r:id="rId37"/>
    <p:sldId id="385" r:id="rId38"/>
    <p:sldId id="386" r:id="rId39"/>
    <p:sldId id="387" r:id="rId40"/>
    <p:sldId id="388" r:id="rId41"/>
    <p:sldId id="389" r:id="rId42"/>
    <p:sldId id="390" r:id="rId43"/>
    <p:sldId id="391" r:id="rId44"/>
    <p:sldId id="342" r:id="rId45"/>
    <p:sldId id="343" r:id="rId46"/>
    <p:sldId id="344" r:id="rId47"/>
    <p:sldId id="392" r:id="rId48"/>
    <p:sldId id="393" r:id="rId49"/>
    <p:sldId id="394" r:id="rId50"/>
    <p:sldId id="395" r:id="rId51"/>
    <p:sldId id="396" r:id="rId52"/>
    <p:sldId id="397" r:id="rId53"/>
    <p:sldId id="350" r:id="rId54"/>
    <p:sldId id="351" r:id="rId55"/>
    <p:sldId id="352" r:id="rId56"/>
    <p:sldId id="354" r:id="rId57"/>
    <p:sldId id="355" r:id="rId58"/>
    <p:sldId id="356" r:id="rId59"/>
    <p:sldId id="357" r:id="rId60"/>
    <p:sldId id="358" r:id="rId61"/>
    <p:sldId id="359" r:id="rId62"/>
    <p:sldId id="360" r:id="rId63"/>
    <p:sldId id="294" r:id="rId64"/>
    <p:sldId id="297" r:id="rId65"/>
    <p:sldId id="379" r:id="rId66"/>
    <p:sldId id="30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21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16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37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308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437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507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132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357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572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54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637052"/>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63705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36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1199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367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356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95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83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95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538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077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318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11/17/2024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2726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494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11/17/2024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85881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FFD8D1-F30A-451F-ADAA-C3C6F0CD4017}"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AA8BE47-4025-4324-A11A-44E6986C38B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04443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geeksforgeeks.org/introduction-to-subnett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iksha.com/online-courses/articles/router-in-computer-networks/" TargetMode="External"/><Relationship Id="rId2" Type="http://schemas.openxmlformats.org/officeDocument/2006/relationships/hyperlink" Target="https://www.shiksha.com/online-courses/articles/network-devices-in-computer-networks-and-its-types/"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shiksha.com/online-courses/articles/ip-address-and-its-typ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geeksforgeeks.org/role-of-subnet-mask/"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meen\Downloads\WhatsApp Image 2020-08-12 at 8.54.12 AM.jpe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3848" y="429264"/>
            <a:ext cx="4571390" cy="88078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dirty="0">
                <a:ln>
                  <a:noFill/>
                </a:ln>
                <a:solidFill>
                  <a:srgbClr val="FFFFFF"/>
                </a:solidFill>
                <a:effectLst/>
                <a:uLnTx/>
                <a:uFillTx/>
                <a:latin typeface="Calibri" panose="020F0502020204030204"/>
                <a:ea typeface="+mn-ea"/>
                <a:cs typeface="+mn-cs"/>
              </a:rPr>
              <a:t>Jain (Deemed-to-be University), Department of BCA</a:t>
            </a:r>
          </a:p>
        </p:txBody>
      </p:sp>
      <p:sp>
        <p:nvSpPr>
          <p:cNvPr id="5" name="Rectangle 4"/>
          <p:cNvSpPr/>
          <p:nvPr/>
        </p:nvSpPr>
        <p:spPr>
          <a:xfrm>
            <a:off x="2523391" y="1670538"/>
            <a:ext cx="877472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FF0000"/>
                </a:solidFill>
                <a:effectLst/>
                <a:uLnTx/>
                <a:uFillTx/>
                <a:latin typeface="Calibri" panose="020F0502020204030204"/>
                <a:ea typeface="+mn-ea"/>
                <a:cs typeface="Times New Roman" panose="02020603050405020304" pitchFamily="18" charset="0"/>
              </a:rPr>
              <a:t>School of Computer Science &amp; IT</a:t>
            </a:r>
            <a:br>
              <a:rPr kumimoji="0" lang="en-IN" sz="4000" b="1" i="0" u="none" strike="noStrike" kern="1200" cap="none" spc="0" normalizeH="0" baseline="0" noProof="0" dirty="0">
                <a:ln>
                  <a:noFill/>
                </a:ln>
                <a:solidFill>
                  <a:srgbClr val="FF0000"/>
                </a:solidFill>
                <a:effectLst/>
                <a:uLnTx/>
                <a:uFillTx/>
                <a:latin typeface="Calibri" panose="020F0502020204030204"/>
                <a:ea typeface="+mn-ea"/>
                <a:cs typeface="Times New Roman" panose="02020603050405020304" pitchFamily="18" charset="0"/>
              </a:rPr>
            </a:br>
            <a:r>
              <a:rPr kumimoji="0" lang="en-IN" sz="4000" b="1" i="0" u="none" strike="noStrike" kern="1200" cap="none" spc="0" normalizeH="0" baseline="0" noProof="0" dirty="0">
                <a:ln>
                  <a:noFill/>
                </a:ln>
                <a:solidFill>
                  <a:srgbClr val="FF0000"/>
                </a:solidFill>
                <a:effectLst/>
                <a:uLnTx/>
                <a:uFillTx/>
                <a:latin typeface="Calibri" panose="020F0502020204030204"/>
                <a:ea typeface="+mn-ea"/>
                <a:cs typeface="Times New Roman" panose="02020603050405020304" pitchFamily="18" charset="0"/>
              </a:rPr>
              <a:t>Department of BCA</a:t>
            </a:r>
            <a:endParaRPr kumimoji="0" lang="en-US" sz="4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6" name="Rectangle 5"/>
          <p:cNvSpPr/>
          <p:nvPr/>
        </p:nvSpPr>
        <p:spPr>
          <a:xfrm>
            <a:off x="2291861" y="3903739"/>
            <a:ext cx="7537939"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rPr>
              <a:t>COMPUTER NETWORKS(</a:t>
            </a:r>
            <a:r>
              <a:rPr kumimoji="0" lang="en-US" sz="3600" b="0" i="0" u="none" strike="noStrike" kern="1200" cap="none" spc="0" normalizeH="0" baseline="0" noProof="0" dirty="0">
                <a:ln>
                  <a:noFill/>
                </a:ln>
                <a:solidFill>
                  <a:srgbClr val="002060"/>
                </a:solidFill>
                <a:effectLst/>
                <a:uLnTx/>
                <a:uFillTx/>
                <a:latin typeface="Calibri" panose="020F0502020204030204"/>
                <a:ea typeface="+mn-ea"/>
                <a:cs typeface="+mn-cs"/>
              </a:rPr>
              <a:t>23BCA3C02</a:t>
            </a:r>
            <a:r>
              <a:rPr kumimoji="0" lang="en-US" sz="36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rPr>
              <a:t>MODULE </a:t>
            </a:r>
            <a:r>
              <a:rPr kumimoji="0" lang="en-US" sz="2800" b="1" i="0" u="none" strike="noStrike" kern="1200" cap="none" spc="0" normalizeH="0" baseline="0" noProof="0" dirty="0" smtClean="0">
                <a:ln>
                  <a:noFill/>
                </a:ln>
                <a:solidFill>
                  <a:srgbClr val="002060"/>
                </a:solidFill>
                <a:effectLst/>
                <a:uLnTx/>
                <a:uFillTx/>
                <a:latin typeface="Calibri" panose="020F0502020204030204"/>
                <a:ea typeface="+mn-ea"/>
                <a:cs typeface="Times New Roman" panose="02020603050405020304" pitchFamily="18" charset="0"/>
              </a:rPr>
              <a:t>4</a:t>
            </a:r>
            <a:r>
              <a:rPr kumimoji="0" lang="en-US" sz="4800" b="1" i="0" u="none" strike="noStrike" kern="1200" cap="none" spc="0" normalizeH="0" baseline="0" noProof="0" dirty="0" smtClean="0">
                <a:ln>
                  <a:noFill/>
                </a:ln>
                <a:solidFill>
                  <a:srgbClr val="002060"/>
                </a:solidFill>
                <a:effectLst/>
                <a:uLnTx/>
                <a:uFillTx/>
                <a:latin typeface="Calibri" panose="020F0502020204030204"/>
                <a:ea typeface="+mn-ea"/>
                <a:cs typeface="Times New Roman" panose="02020603050405020304" pitchFamily="18" charset="0"/>
              </a:rPr>
              <a:t>:  </a:t>
            </a:r>
            <a:r>
              <a:rPr lang="en-US" sz="3600" b="1" noProof="0" dirty="0" smtClean="0">
                <a:solidFill>
                  <a:srgbClr val="002060"/>
                </a:solidFill>
                <a:latin typeface="Calibri" panose="020F0502020204030204"/>
              </a:rPr>
              <a:t>NETWORK</a:t>
            </a:r>
            <a:r>
              <a:rPr kumimoji="0" lang="en-US" sz="3600" b="1" i="0" u="none" strike="noStrike" kern="1200" cap="none" spc="0" normalizeH="0" baseline="0" noProof="0" dirty="0" smtClean="0">
                <a:ln>
                  <a:noFill/>
                </a:ln>
                <a:solidFill>
                  <a:srgbClr val="002060"/>
                </a:solidFill>
                <a:effectLst/>
                <a:uLnTx/>
                <a:uFillTx/>
                <a:latin typeface="Calibri" panose="020F0502020204030204"/>
                <a:ea typeface="+mn-ea"/>
                <a:cs typeface="+mn-cs"/>
              </a:rPr>
              <a:t> LAYER </a:t>
            </a:r>
            <a:endParaRPr kumimoji="0" lang="en-US" sz="8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262196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07630" y="184304"/>
            <a:ext cx="11623532" cy="5354850"/>
          </a:xfrm>
          <a:prstGeom prst="rect">
            <a:avLst/>
          </a:prstGeom>
        </p:spPr>
      </p:pic>
      <p:pic>
        <p:nvPicPr>
          <p:cNvPr id="3" name="Content Placeholder 1"/>
          <p:cNvPicPr>
            <a:picLocks noChangeAspect="1"/>
          </p:cNvPicPr>
          <p:nvPr/>
        </p:nvPicPr>
        <p:blipFill>
          <a:blip r:embed="rId3"/>
          <a:stretch>
            <a:fillRect/>
          </a:stretch>
        </p:blipFill>
        <p:spPr>
          <a:xfrm>
            <a:off x="753201" y="5539154"/>
            <a:ext cx="9428290" cy="712177"/>
          </a:xfrm>
          <a:prstGeom prst="rect">
            <a:avLst/>
          </a:prstGeom>
        </p:spPr>
      </p:pic>
    </p:spTree>
    <p:extLst>
      <p:ext uri="{BB962C8B-B14F-4D97-AF65-F5344CB8AC3E}">
        <p14:creationId xmlns:p14="http://schemas.microsoft.com/office/powerpoint/2010/main" val="163842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470" y="0"/>
            <a:ext cx="12124592" cy="6761284"/>
          </a:xfrm>
        </p:spPr>
        <p:txBody>
          <a:bodyPr/>
          <a:lstStyle/>
          <a:p>
            <a:r>
              <a:rPr lang="en-US" sz="1900" b="1" dirty="0" smtClean="0">
                <a:solidFill>
                  <a:srgbClr val="FF0000"/>
                </a:solidFill>
              </a:rPr>
              <a:t>3.Explain </a:t>
            </a:r>
            <a:r>
              <a:rPr lang="en-US" sz="1900" b="1" dirty="0">
                <a:solidFill>
                  <a:srgbClr val="FF0000"/>
                </a:solidFill>
              </a:rPr>
              <a:t>about different  categories of IPV4 addressing?(or explain about </a:t>
            </a:r>
            <a:r>
              <a:rPr lang="en-US" sz="1900" b="1" dirty="0" err="1">
                <a:solidFill>
                  <a:srgbClr val="FF0000"/>
                </a:solidFill>
              </a:rPr>
              <a:t>classful</a:t>
            </a:r>
            <a:r>
              <a:rPr lang="en-US" sz="1900" b="1" dirty="0">
                <a:solidFill>
                  <a:srgbClr val="FF0000"/>
                </a:solidFill>
              </a:rPr>
              <a:t> and classless addressing of IPV4?)</a:t>
            </a:r>
          </a:p>
          <a:p>
            <a:r>
              <a:rPr lang="en-US" dirty="0" smtClean="0"/>
              <a:t>There </a:t>
            </a:r>
            <a:r>
              <a:rPr lang="en-US" dirty="0"/>
              <a:t>are two types of IPv4 addressing schemes: </a:t>
            </a:r>
            <a:r>
              <a:rPr lang="en-US" sz="1800" b="1" dirty="0" smtClean="0"/>
              <a:t>1. </a:t>
            </a:r>
            <a:r>
              <a:rPr lang="en-US" sz="1800" b="1" dirty="0" err="1"/>
              <a:t>Classful</a:t>
            </a:r>
            <a:r>
              <a:rPr lang="en-US" sz="1800" b="1" dirty="0"/>
              <a:t> </a:t>
            </a:r>
            <a:r>
              <a:rPr lang="en-US" sz="1800" b="1" dirty="0" smtClean="0"/>
              <a:t>Addressing 2. </a:t>
            </a:r>
            <a:r>
              <a:rPr lang="en-US" sz="1800" b="1" dirty="0"/>
              <a:t>Classless </a:t>
            </a:r>
            <a:r>
              <a:rPr lang="en-US" sz="1800" b="1" dirty="0" smtClean="0"/>
              <a:t>Addressing (Classless Inter domain routing)</a:t>
            </a:r>
            <a:r>
              <a:rPr lang="en-US" b="1" dirty="0"/>
              <a:t/>
            </a:r>
            <a:br>
              <a:rPr lang="en-US" b="1" dirty="0"/>
            </a:br>
            <a:r>
              <a:rPr lang="en-US" sz="2400" b="1" u="sng" dirty="0" err="1"/>
              <a:t>Classful</a:t>
            </a:r>
            <a:r>
              <a:rPr lang="en-US" sz="2400" b="1" u="sng" dirty="0"/>
              <a:t> </a:t>
            </a:r>
            <a:r>
              <a:rPr lang="en-US" sz="2400" b="1" u="sng" dirty="0" smtClean="0"/>
              <a:t>Addressing : </a:t>
            </a:r>
          </a:p>
          <a:p>
            <a:pPr>
              <a:buFont typeface="Arial" panose="020B0604020202020204" pitchFamily="34" charset="0"/>
              <a:buChar char="•"/>
            </a:pPr>
            <a:r>
              <a:rPr lang="en-US" dirty="0" smtClean="0"/>
              <a:t> </a:t>
            </a:r>
            <a:r>
              <a:rPr lang="en-US" b="1" dirty="0" smtClean="0"/>
              <a:t>In </a:t>
            </a:r>
            <a:r>
              <a:rPr lang="en-US" b="1" dirty="0" err="1"/>
              <a:t>classful</a:t>
            </a:r>
            <a:r>
              <a:rPr lang="en-US" b="1" dirty="0"/>
              <a:t> addressing, the address space is divided into five classes: A, B, C, D, and E. </a:t>
            </a:r>
            <a:endParaRPr lang="en-US" b="1" dirty="0" smtClean="0"/>
          </a:p>
          <a:p>
            <a:pPr>
              <a:buFont typeface="Arial" panose="020B0604020202020204" pitchFamily="34" charset="0"/>
              <a:buChar char="•"/>
            </a:pPr>
            <a:r>
              <a:rPr lang="en-US" b="1" dirty="0"/>
              <a:t> </a:t>
            </a:r>
            <a:r>
              <a:rPr lang="en-US" b="1" dirty="0" smtClean="0"/>
              <a:t> </a:t>
            </a:r>
            <a:r>
              <a:rPr lang="en-US" b="1" dirty="0"/>
              <a:t>Each class occupies some part of the address space. </a:t>
            </a:r>
            <a:r>
              <a:rPr lang="en-US" b="1" dirty="0" smtClean="0"/>
              <a:t> </a:t>
            </a:r>
            <a:r>
              <a:rPr lang="en-US" b="1" dirty="0"/>
              <a:t>We can find the class of an address when given the address in binary notation or dotted-decimal notation. </a:t>
            </a:r>
            <a:endParaRPr lang="en-US" b="1" dirty="0" smtClean="0"/>
          </a:p>
          <a:p>
            <a:pPr>
              <a:buFont typeface="Arial" panose="020B0604020202020204" pitchFamily="34" charset="0"/>
              <a:buChar char="•"/>
            </a:pPr>
            <a:r>
              <a:rPr lang="en-US" b="1" dirty="0" smtClean="0"/>
              <a:t> </a:t>
            </a:r>
            <a:r>
              <a:rPr lang="en-US" b="1" dirty="0"/>
              <a:t>If the address is given in binary notation, the first few bits can immediately tell us the class of the address. </a:t>
            </a:r>
            <a:endParaRPr lang="en-US" b="1" dirty="0" smtClean="0"/>
          </a:p>
          <a:p>
            <a:pPr>
              <a:buFont typeface="Arial" panose="020B0604020202020204" pitchFamily="34" charset="0"/>
              <a:buChar char="•"/>
            </a:pPr>
            <a:r>
              <a:rPr lang="en-US" b="1" dirty="0" smtClean="0"/>
              <a:t> </a:t>
            </a:r>
            <a:r>
              <a:rPr lang="en-US" b="1" dirty="0"/>
              <a:t>If the address is given in decimal-dotted notation, the first byte defines the class. </a:t>
            </a:r>
          </a:p>
        </p:txBody>
      </p:sp>
      <p:pic>
        <p:nvPicPr>
          <p:cNvPr id="7" name="Picture 6"/>
          <p:cNvPicPr>
            <a:picLocks noChangeAspect="1"/>
          </p:cNvPicPr>
          <p:nvPr/>
        </p:nvPicPr>
        <p:blipFill>
          <a:blip r:embed="rId2"/>
          <a:stretch>
            <a:fillRect/>
          </a:stretch>
        </p:blipFill>
        <p:spPr>
          <a:xfrm>
            <a:off x="3736731" y="3814000"/>
            <a:ext cx="8185638" cy="2204068"/>
          </a:xfrm>
          <a:prstGeom prst="rect">
            <a:avLst/>
          </a:prstGeom>
        </p:spPr>
      </p:pic>
      <p:sp>
        <p:nvSpPr>
          <p:cNvPr id="8" name="Rectangle 7"/>
          <p:cNvSpPr/>
          <p:nvPr/>
        </p:nvSpPr>
        <p:spPr>
          <a:xfrm>
            <a:off x="4668715" y="6018068"/>
            <a:ext cx="5679620" cy="369332"/>
          </a:xfrm>
          <a:prstGeom prst="rect">
            <a:avLst/>
          </a:prstGeom>
        </p:spPr>
        <p:txBody>
          <a:bodyPr wrap="square">
            <a:spAutoFit/>
          </a:bodyPr>
          <a:lstStyle/>
          <a:p>
            <a:r>
              <a:rPr lang="en-US" b="1" u="sng" dirty="0" smtClean="0">
                <a:solidFill>
                  <a:srgbClr val="002060"/>
                </a:solidFill>
              </a:rPr>
              <a:t>Finding </a:t>
            </a:r>
            <a:r>
              <a:rPr lang="en-US" b="1" u="sng" dirty="0">
                <a:solidFill>
                  <a:srgbClr val="002060"/>
                </a:solidFill>
              </a:rPr>
              <a:t>the classes in binary and dotted-decimal notation </a:t>
            </a:r>
          </a:p>
        </p:txBody>
      </p:sp>
    </p:spTree>
    <p:extLst>
      <p:ext uri="{BB962C8B-B14F-4D97-AF65-F5344CB8AC3E}">
        <p14:creationId xmlns:p14="http://schemas.microsoft.com/office/powerpoint/2010/main" val="3704919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7009" y="472249"/>
            <a:ext cx="10146322" cy="5396739"/>
          </a:xfrm>
          <a:prstGeom prst="rect">
            <a:avLst/>
          </a:prstGeom>
        </p:spPr>
      </p:pic>
    </p:spTree>
    <p:extLst>
      <p:ext uri="{BB962C8B-B14F-4D97-AF65-F5344CB8AC3E}">
        <p14:creationId xmlns:p14="http://schemas.microsoft.com/office/powerpoint/2010/main" val="2505448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lstStyle/>
          <a:p>
            <a:r>
              <a:rPr lang="en-US" dirty="0"/>
              <a:t>     </a:t>
            </a:r>
          </a:p>
        </p:txBody>
      </p:sp>
      <p:pic>
        <p:nvPicPr>
          <p:cNvPr id="2" name="Picture 1"/>
          <p:cNvPicPr>
            <a:picLocks noChangeAspect="1"/>
          </p:cNvPicPr>
          <p:nvPr/>
        </p:nvPicPr>
        <p:blipFill>
          <a:blip r:embed="rId2"/>
          <a:stretch>
            <a:fillRect/>
          </a:stretch>
        </p:blipFill>
        <p:spPr>
          <a:xfrm>
            <a:off x="527538" y="105508"/>
            <a:ext cx="11060724" cy="6022730"/>
          </a:xfrm>
          <a:prstGeom prst="rect">
            <a:avLst/>
          </a:prstGeom>
        </p:spPr>
      </p:pic>
    </p:spTree>
    <p:extLst>
      <p:ext uri="{BB962C8B-B14F-4D97-AF65-F5344CB8AC3E}">
        <p14:creationId xmlns:p14="http://schemas.microsoft.com/office/powerpoint/2010/main" val="407926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55338" y="312984"/>
            <a:ext cx="11027416" cy="5639407"/>
          </a:xfrm>
          <a:prstGeom prst="rect">
            <a:avLst/>
          </a:prstGeom>
        </p:spPr>
      </p:pic>
    </p:spTree>
    <p:extLst>
      <p:ext uri="{BB962C8B-B14F-4D97-AF65-F5344CB8AC3E}">
        <p14:creationId xmlns:p14="http://schemas.microsoft.com/office/powerpoint/2010/main" val="234080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469" y="219076"/>
            <a:ext cx="11948746" cy="5812448"/>
          </a:xfrm>
          <a:prstGeom prst="rect">
            <a:avLst/>
          </a:prstGeom>
        </p:spPr>
      </p:pic>
    </p:spTree>
    <p:extLst>
      <p:ext uri="{BB962C8B-B14F-4D97-AF65-F5344CB8AC3E}">
        <p14:creationId xmlns:p14="http://schemas.microsoft.com/office/powerpoint/2010/main" val="533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47346" y="123092"/>
            <a:ext cx="10779369" cy="5996354"/>
          </a:xfrm>
          <a:prstGeom prst="rect">
            <a:avLst/>
          </a:prstGeom>
        </p:spPr>
      </p:pic>
    </p:spTree>
    <p:extLst>
      <p:ext uri="{BB962C8B-B14F-4D97-AF65-F5344CB8AC3E}">
        <p14:creationId xmlns:p14="http://schemas.microsoft.com/office/powerpoint/2010/main" val="3155959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14301" y="0"/>
            <a:ext cx="11676183" cy="6435969"/>
          </a:xfrm>
          <a:prstGeom prst="rect">
            <a:avLst/>
          </a:prstGeom>
        </p:spPr>
      </p:pic>
    </p:spTree>
    <p:extLst>
      <p:ext uri="{BB962C8B-B14F-4D97-AF65-F5344CB8AC3E}">
        <p14:creationId xmlns:p14="http://schemas.microsoft.com/office/powerpoint/2010/main" val="2934917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26626" y="266200"/>
            <a:ext cx="11566082" cy="5334500"/>
          </a:xfrm>
          <a:prstGeom prst="rect">
            <a:avLst/>
          </a:prstGeom>
        </p:spPr>
      </p:pic>
      <p:sp>
        <p:nvSpPr>
          <p:cNvPr id="3" name="Rectangle 2"/>
          <p:cNvSpPr/>
          <p:nvPr/>
        </p:nvSpPr>
        <p:spPr>
          <a:xfrm>
            <a:off x="791308" y="5714972"/>
            <a:ext cx="10760469" cy="369332"/>
          </a:xfrm>
          <a:prstGeom prst="rect">
            <a:avLst/>
          </a:prstGeom>
        </p:spPr>
        <p:txBody>
          <a:bodyPr wrap="square">
            <a:spAutoFit/>
          </a:bodyPr>
          <a:lstStyle/>
          <a:p>
            <a:r>
              <a:rPr lang="en-US" b="1" u="sng" dirty="0" smtClean="0"/>
              <a:t>-------------------------------------------------------------------------------------------------------------------------------------------------------</a:t>
            </a:r>
            <a:endParaRPr lang="en-US" b="1" dirty="0"/>
          </a:p>
        </p:txBody>
      </p:sp>
    </p:spTree>
    <p:extLst>
      <p:ext uri="{BB962C8B-B14F-4D97-AF65-F5344CB8AC3E}">
        <p14:creationId xmlns:p14="http://schemas.microsoft.com/office/powerpoint/2010/main" val="153734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092" y="96715"/>
            <a:ext cx="11948745" cy="6664569"/>
          </a:xfrm>
        </p:spPr>
        <p:txBody>
          <a:bodyPr/>
          <a:lstStyle/>
          <a:p>
            <a:r>
              <a:rPr lang="en-US" sz="2800" b="1" u="sng" dirty="0" smtClean="0"/>
              <a:t>Example </a:t>
            </a:r>
          </a:p>
          <a:p>
            <a:r>
              <a:rPr lang="en-US" b="1" dirty="0" smtClean="0"/>
              <a:t> Figure  shows a block of addresses, in both binary and dotted-decimal notation, granted to a small business that needs 16 addresses. We can see that the restrictions are applied to this block. The addresses are contiguous. </a:t>
            </a:r>
          </a:p>
          <a:p>
            <a:r>
              <a:rPr lang="en-US" b="1" dirty="0" smtClean="0"/>
              <a:t>The number of addresses is a power of 2 (16 = 24 ), and the first address is divisible by 16.</a:t>
            </a:r>
          </a:p>
          <a:p>
            <a:r>
              <a:rPr lang="en-US" b="1" dirty="0" smtClean="0"/>
              <a:t> The first address, when converted to a decimal number, is 3,440,387,360, which when divided by 16 results in 215,024,210. </a:t>
            </a:r>
            <a:endParaRPr lang="en-US" b="1" dirty="0"/>
          </a:p>
        </p:txBody>
      </p:sp>
      <p:pic>
        <p:nvPicPr>
          <p:cNvPr id="2" name="Picture 1"/>
          <p:cNvPicPr>
            <a:picLocks noChangeAspect="1"/>
          </p:cNvPicPr>
          <p:nvPr/>
        </p:nvPicPr>
        <p:blipFill>
          <a:blip r:embed="rId2"/>
          <a:stretch>
            <a:fillRect/>
          </a:stretch>
        </p:blipFill>
        <p:spPr>
          <a:xfrm>
            <a:off x="1910308" y="2543270"/>
            <a:ext cx="9220754" cy="2523391"/>
          </a:xfrm>
          <a:prstGeom prst="rect">
            <a:avLst/>
          </a:prstGeom>
        </p:spPr>
      </p:pic>
      <p:pic>
        <p:nvPicPr>
          <p:cNvPr id="4" name="Picture 3"/>
          <p:cNvPicPr>
            <a:picLocks noChangeAspect="1"/>
          </p:cNvPicPr>
          <p:nvPr/>
        </p:nvPicPr>
        <p:blipFill>
          <a:blip r:embed="rId3"/>
          <a:stretch>
            <a:fillRect/>
          </a:stretch>
        </p:blipFill>
        <p:spPr>
          <a:xfrm>
            <a:off x="2688319" y="5611723"/>
            <a:ext cx="5073977" cy="283706"/>
          </a:xfrm>
          <a:prstGeom prst="rect">
            <a:avLst/>
          </a:prstGeom>
        </p:spPr>
      </p:pic>
    </p:spTree>
    <p:extLst>
      <p:ext uri="{BB962C8B-B14F-4D97-AF65-F5344CB8AC3E}">
        <p14:creationId xmlns:p14="http://schemas.microsoft.com/office/powerpoint/2010/main" val="243288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2" y="149469"/>
            <a:ext cx="11878406" cy="6611815"/>
          </a:xfrm>
        </p:spPr>
        <p:txBody>
          <a:bodyPr>
            <a:normAutofit/>
          </a:bodyPr>
          <a:lstStyle/>
          <a:p>
            <a:pPr marL="0" indent="0">
              <a:buNone/>
            </a:pPr>
            <a:r>
              <a:rPr lang="en-US" sz="5200" b="1" i="1" dirty="0" smtClean="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sz="3900" b="1" u="sng" dirty="0" smtClean="0">
                <a:solidFill>
                  <a:srgbClr val="C00000"/>
                </a:solidFill>
                <a:latin typeface="Calibri" panose="020F0502020204030204" pitchFamily="34" charset="0"/>
                <a:ea typeface="Calibri" panose="020F0502020204030204" pitchFamily="34" charset="0"/>
                <a:cs typeface="Calibri" panose="020F0502020204030204" pitchFamily="34" charset="0"/>
              </a:rPr>
              <a:t>Network Layer</a:t>
            </a:r>
            <a:endParaRPr lang="en-US" sz="3900" b="1" u="sng"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p:cNvSpPr/>
          <p:nvPr/>
        </p:nvSpPr>
        <p:spPr>
          <a:xfrm>
            <a:off x="439615" y="1107831"/>
            <a:ext cx="11526716" cy="3539430"/>
          </a:xfrm>
          <a:prstGeom prst="rect">
            <a:avLst/>
          </a:prstGeom>
        </p:spPr>
        <p:txBody>
          <a:bodyPr wrap="square">
            <a:spAutoFit/>
          </a:bodyPr>
          <a:lstStyle/>
          <a:p>
            <a:pPr marL="457200" indent="-457200">
              <a:buFont typeface="Wingdings" panose="05000000000000000000" pitchFamily="2" charset="2"/>
              <a:buChar char="Ø"/>
            </a:pPr>
            <a:r>
              <a:rPr lang="en-US" sz="2800" dirty="0">
                <a:solidFill>
                  <a:srgbClr val="002060"/>
                </a:solidFill>
              </a:rPr>
              <a:t>Communication at the network layer is host-to-host (computer-to-computer); a computer somewhere in the world needs to communicate with another computer somewhere else in the world. </a:t>
            </a:r>
            <a:endParaRPr lang="en-US" sz="2800" dirty="0" smtClean="0">
              <a:solidFill>
                <a:srgbClr val="002060"/>
              </a:solidFill>
            </a:endParaRPr>
          </a:p>
          <a:p>
            <a:pPr marL="457200" indent="-457200">
              <a:buFont typeface="Wingdings" panose="05000000000000000000" pitchFamily="2" charset="2"/>
              <a:buChar char="Ø"/>
            </a:pPr>
            <a:r>
              <a:rPr lang="en-US" sz="2800" dirty="0" smtClean="0">
                <a:solidFill>
                  <a:srgbClr val="002060"/>
                </a:solidFill>
              </a:rPr>
              <a:t>Usually</a:t>
            </a:r>
            <a:r>
              <a:rPr lang="en-US" sz="2800" dirty="0">
                <a:solidFill>
                  <a:srgbClr val="002060"/>
                </a:solidFill>
              </a:rPr>
              <a:t>, computers communicate through the Internet. The packet transmitted by the sending computer may pass through several LANs or WANs before reaching the destination computer. </a:t>
            </a:r>
            <a:endParaRPr lang="en-US" sz="2800" dirty="0" smtClean="0">
              <a:solidFill>
                <a:srgbClr val="002060"/>
              </a:solidFill>
            </a:endParaRPr>
          </a:p>
          <a:p>
            <a:pPr marL="457200" indent="-457200">
              <a:buFont typeface="Wingdings" panose="05000000000000000000" pitchFamily="2" charset="2"/>
              <a:buChar char="Ø"/>
            </a:pPr>
            <a:r>
              <a:rPr lang="en-US" sz="2800" dirty="0" smtClean="0">
                <a:solidFill>
                  <a:srgbClr val="002060"/>
                </a:solidFill>
              </a:rPr>
              <a:t>For </a:t>
            </a:r>
            <a:r>
              <a:rPr lang="en-US" sz="2800" dirty="0">
                <a:solidFill>
                  <a:srgbClr val="002060"/>
                </a:solidFill>
              </a:rPr>
              <a:t>this level of communication, we need a </a:t>
            </a:r>
            <a:r>
              <a:rPr lang="en-US" sz="2800" b="1" dirty="0">
                <a:solidFill>
                  <a:srgbClr val="002060"/>
                </a:solidFill>
              </a:rPr>
              <a:t>global addressing scheme</a:t>
            </a:r>
            <a:r>
              <a:rPr lang="en-US" sz="2800" dirty="0">
                <a:solidFill>
                  <a:srgbClr val="002060"/>
                </a:solidFill>
              </a:rPr>
              <a:t>; we called this </a:t>
            </a:r>
            <a:r>
              <a:rPr lang="en-US" sz="2800" b="1" dirty="0">
                <a:solidFill>
                  <a:srgbClr val="002060"/>
                </a:solidFill>
              </a:rPr>
              <a:t>logical addressing or IP </a:t>
            </a:r>
            <a:r>
              <a:rPr lang="en-US" sz="2800" b="1" dirty="0" smtClean="0">
                <a:solidFill>
                  <a:srgbClr val="002060"/>
                </a:solidFill>
              </a:rPr>
              <a:t>address.</a:t>
            </a:r>
          </a:p>
        </p:txBody>
      </p:sp>
    </p:spTree>
    <p:extLst>
      <p:ext uri="{BB962C8B-B14F-4D97-AF65-F5344CB8AC3E}">
        <p14:creationId xmlns:p14="http://schemas.microsoft.com/office/powerpoint/2010/main" val="1554012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lstStyle/>
          <a:p>
            <a:r>
              <a:rPr lang="en-US" sz="3200" b="1" u="sng" dirty="0"/>
              <a:t>Mask</a:t>
            </a:r>
            <a:r>
              <a:rPr lang="en-US" sz="2400" b="1" u="sng" dirty="0"/>
              <a:t> </a:t>
            </a:r>
            <a:r>
              <a:rPr lang="en-US" sz="2400" b="1" u="sng" dirty="0" smtClean="0"/>
              <a:t> : </a:t>
            </a:r>
            <a:r>
              <a:rPr lang="en-US" sz="2800" b="1" dirty="0" smtClean="0">
                <a:solidFill>
                  <a:srgbClr val="002060"/>
                </a:solidFill>
              </a:rPr>
              <a:t>A </a:t>
            </a:r>
            <a:r>
              <a:rPr lang="en-US" sz="2800" b="1" dirty="0">
                <a:solidFill>
                  <a:srgbClr val="002060"/>
                </a:solidFill>
              </a:rPr>
              <a:t>better way to define a block of addresses is to select any address in the block and the mask. </a:t>
            </a:r>
            <a:endParaRPr lang="en-US" sz="2800" b="1" dirty="0" smtClean="0">
              <a:solidFill>
                <a:srgbClr val="002060"/>
              </a:solidFill>
            </a:endParaRPr>
          </a:p>
          <a:p>
            <a:r>
              <a:rPr lang="en-US" sz="2800" b="1" dirty="0" smtClean="0">
                <a:solidFill>
                  <a:srgbClr val="002060"/>
                </a:solidFill>
              </a:rPr>
              <a:t>A </a:t>
            </a:r>
            <a:r>
              <a:rPr lang="en-US" sz="2800" b="1" dirty="0">
                <a:solidFill>
                  <a:srgbClr val="002060"/>
                </a:solidFill>
              </a:rPr>
              <a:t>mask is a 32-bit number in which the n leftmost bits are 1s and the 32 - n rightmost bits are 0s</a:t>
            </a:r>
            <a:r>
              <a:rPr lang="en-US" sz="2800" b="1" dirty="0" smtClean="0">
                <a:solidFill>
                  <a:srgbClr val="002060"/>
                </a:solidFill>
              </a:rPr>
              <a:t>.</a:t>
            </a:r>
          </a:p>
          <a:p>
            <a:pPr>
              <a:buFont typeface="Arial" panose="020B0604020202020204" pitchFamily="34" charset="0"/>
              <a:buChar char="•"/>
            </a:pPr>
            <a:r>
              <a:rPr lang="en-US" sz="2800" b="1" dirty="0" smtClean="0">
                <a:solidFill>
                  <a:srgbClr val="002060"/>
                </a:solidFill>
              </a:rPr>
              <a:t>  However</a:t>
            </a:r>
            <a:r>
              <a:rPr lang="en-US" sz="2800" b="1" dirty="0">
                <a:solidFill>
                  <a:srgbClr val="002060"/>
                </a:solidFill>
              </a:rPr>
              <a:t>, in classless addressing the mask for a block can take any value from 0 to 32. It is very convenient to give just the value of n preceded by a slash (CIDR notation). </a:t>
            </a:r>
            <a:endParaRPr lang="en-US" sz="2800" b="1" dirty="0" smtClean="0">
              <a:solidFill>
                <a:srgbClr val="002060"/>
              </a:solidFill>
            </a:endParaRPr>
          </a:p>
          <a:p>
            <a:pPr>
              <a:buFont typeface="Arial" panose="020B0604020202020204" pitchFamily="34" charset="0"/>
              <a:buChar char="•"/>
            </a:pPr>
            <a:r>
              <a:rPr lang="en-US" sz="2800" b="1" dirty="0" smtClean="0">
                <a:solidFill>
                  <a:srgbClr val="002060"/>
                </a:solidFill>
              </a:rPr>
              <a:t>  In </a:t>
            </a:r>
            <a:r>
              <a:rPr lang="en-US" sz="2800" b="1" dirty="0">
                <a:solidFill>
                  <a:srgbClr val="002060"/>
                </a:solidFill>
              </a:rPr>
              <a:t>1Pv4 addressing, a block of addresses can be defined as x.y.z.t/n in which x.y.z.t defines one of the addresses and the /n defines the mask</a:t>
            </a:r>
            <a:r>
              <a:rPr lang="en-US" sz="2800" b="1" dirty="0" smtClean="0">
                <a:solidFill>
                  <a:srgbClr val="002060"/>
                </a:solidFill>
              </a:rPr>
              <a:t>.</a:t>
            </a:r>
          </a:p>
          <a:p>
            <a:pPr>
              <a:buFont typeface="Arial" panose="020B0604020202020204" pitchFamily="34" charset="0"/>
              <a:buChar char="•"/>
            </a:pPr>
            <a:r>
              <a:rPr lang="en-US" sz="2800" b="1" dirty="0" smtClean="0">
                <a:solidFill>
                  <a:srgbClr val="002060"/>
                </a:solidFill>
              </a:rPr>
              <a:t>  </a:t>
            </a:r>
            <a:r>
              <a:rPr lang="en-US" sz="2800" b="1" dirty="0">
                <a:solidFill>
                  <a:srgbClr val="002060"/>
                </a:solidFill>
              </a:rPr>
              <a:t>The address and the /n notation completely define the whole block (the first address, the last address, and the number of addresses). </a:t>
            </a:r>
          </a:p>
        </p:txBody>
      </p:sp>
      <p:pic>
        <p:nvPicPr>
          <p:cNvPr id="2" name="Picture 1"/>
          <p:cNvPicPr>
            <a:picLocks noChangeAspect="1"/>
          </p:cNvPicPr>
          <p:nvPr/>
        </p:nvPicPr>
        <p:blipFill>
          <a:blip r:embed="rId2"/>
          <a:stretch>
            <a:fillRect/>
          </a:stretch>
        </p:blipFill>
        <p:spPr>
          <a:xfrm>
            <a:off x="624254" y="5565805"/>
            <a:ext cx="11324492" cy="791033"/>
          </a:xfrm>
          <a:prstGeom prst="rect">
            <a:avLst/>
          </a:prstGeom>
        </p:spPr>
      </p:pic>
    </p:spTree>
    <p:extLst>
      <p:ext uri="{BB962C8B-B14F-4D97-AF65-F5344CB8AC3E}">
        <p14:creationId xmlns:p14="http://schemas.microsoft.com/office/powerpoint/2010/main" val="247389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978" y="149469"/>
            <a:ext cx="11816860" cy="6629399"/>
          </a:xfrm>
        </p:spPr>
        <p:txBody>
          <a:bodyPr/>
          <a:lstStyle/>
          <a:p>
            <a:endParaRPr lang="en-US" b="1" u="sng" dirty="0" smtClean="0"/>
          </a:p>
          <a:p>
            <a:endParaRPr lang="en-US" b="1" u="sng" dirty="0"/>
          </a:p>
          <a:p>
            <a:endParaRPr lang="en-US" b="1" u="sng" dirty="0" smtClean="0"/>
          </a:p>
          <a:p>
            <a:endParaRPr lang="en-US" b="1" u="sng" dirty="0"/>
          </a:p>
          <a:p>
            <a:r>
              <a:rPr lang="en-US" b="1" u="sng" dirty="0" smtClean="0"/>
              <a:t>PRACTICE </a:t>
            </a:r>
            <a:r>
              <a:rPr lang="en-US" b="1" u="sng" dirty="0"/>
              <a:t>PROBLEMS BASED ON CLASSLESS INTER DOMAIN ROUTING-</a:t>
            </a:r>
            <a:endParaRPr lang="en-US" b="1" dirty="0"/>
          </a:p>
          <a:p>
            <a:r>
              <a:rPr lang="en-US" b="1" u="sng" dirty="0" smtClean="0">
                <a:solidFill>
                  <a:srgbClr val="002060"/>
                </a:solidFill>
              </a:rPr>
              <a:t>Example 1</a:t>
            </a:r>
            <a:r>
              <a:rPr lang="en-US" u="sng" dirty="0" smtClean="0">
                <a:solidFill>
                  <a:srgbClr val="002060"/>
                </a:solidFill>
              </a:rPr>
              <a:t>: </a:t>
            </a:r>
            <a:r>
              <a:rPr lang="en-US" dirty="0" smtClean="0">
                <a:solidFill>
                  <a:srgbClr val="002060"/>
                </a:solidFill>
              </a:rPr>
              <a:t> </a:t>
            </a:r>
            <a:r>
              <a:rPr lang="en-US" b="1" dirty="0" smtClean="0">
                <a:solidFill>
                  <a:srgbClr val="002060"/>
                </a:solidFill>
              </a:rPr>
              <a:t>A  </a:t>
            </a:r>
            <a:r>
              <a:rPr lang="en-US" b="1" dirty="0">
                <a:solidFill>
                  <a:srgbClr val="002060"/>
                </a:solidFill>
              </a:rPr>
              <a:t>block of addresses is granted to a small organization. We know that one of the addresses is 205.16.37.39/28. </a:t>
            </a:r>
            <a:r>
              <a:rPr lang="en-US" b="1" dirty="0" smtClean="0">
                <a:solidFill>
                  <a:srgbClr val="002060"/>
                </a:solidFill>
              </a:rPr>
              <a:t>What </a:t>
            </a:r>
            <a:r>
              <a:rPr lang="en-US" b="1" dirty="0">
                <a:solidFill>
                  <a:srgbClr val="002060"/>
                </a:solidFill>
              </a:rPr>
              <a:t>is the first </a:t>
            </a:r>
            <a:r>
              <a:rPr lang="en-US" b="1" dirty="0" smtClean="0">
                <a:solidFill>
                  <a:srgbClr val="002060"/>
                </a:solidFill>
              </a:rPr>
              <a:t>and last addresses in </a:t>
            </a:r>
            <a:r>
              <a:rPr lang="en-US" b="1" dirty="0">
                <a:solidFill>
                  <a:srgbClr val="002060"/>
                </a:solidFill>
              </a:rPr>
              <a:t>the block? </a:t>
            </a:r>
            <a:endParaRPr lang="en-US" b="1" dirty="0" smtClean="0">
              <a:solidFill>
                <a:srgbClr val="002060"/>
              </a:solidFill>
            </a:endParaRPr>
          </a:p>
          <a:p>
            <a:r>
              <a:rPr lang="en-US" b="1" u="sng" dirty="0" smtClean="0">
                <a:solidFill>
                  <a:srgbClr val="002060"/>
                </a:solidFill>
              </a:rPr>
              <a:t>Solution</a:t>
            </a:r>
            <a:r>
              <a:rPr lang="en-US" b="1" dirty="0" smtClean="0">
                <a:solidFill>
                  <a:srgbClr val="002060"/>
                </a:solidFill>
              </a:rPr>
              <a:t> : The </a:t>
            </a:r>
            <a:r>
              <a:rPr lang="en-US" b="1" dirty="0">
                <a:solidFill>
                  <a:srgbClr val="002060"/>
                </a:solidFill>
              </a:rPr>
              <a:t>binary representation of the given address is 11001101 00010000 00100101 00100111. </a:t>
            </a:r>
            <a:endParaRPr lang="en-US" b="1" dirty="0" smtClean="0">
              <a:solidFill>
                <a:srgbClr val="002060"/>
              </a:solidFill>
            </a:endParaRPr>
          </a:p>
          <a:p>
            <a:r>
              <a:rPr lang="en-US" b="1" dirty="0" smtClean="0">
                <a:solidFill>
                  <a:srgbClr val="002060"/>
                </a:solidFill>
              </a:rPr>
              <a:t>If </a:t>
            </a:r>
            <a:r>
              <a:rPr lang="en-US" b="1" dirty="0">
                <a:solidFill>
                  <a:srgbClr val="002060"/>
                </a:solidFill>
              </a:rPr>
              <a:t>we set </a:t>
            </a:r>
            <a:r>
              <a:rPr lang="en-US" b="1" u="sng" dirty="0">
                <a:solidFill>
                  <a:srgbClr val="002060"/>
                </a:solidFill>
              </a:rPr>
              <a:t>32 - 28 rightmost bits to 0</a:t>
            </a:r>
            <a:r>
              <a:rPr lang="en-US" b="1" dirty="0">
                <a:solidFill>
                  <a:srgbClr val="002060"/>
                </a:solidFill>
              </a:rPr>
              <a:t>, we get 11001101 0001000 00100101 0010000 or 205.16.37.32. </a:t>
            </a:r>
            <a:endParaRPr lang="en-US" b="1" dirty="0" smtClean="0">
              <a:solidFill>
                <a:srgbClr val="002060"/>
              </a:solidFill>
            </a:endParaRPr>
          </a:p>
          <a:p>
            <a:pPr marL="0" indent="0">
              <a:buNone/>
            </a:pPr>
            <a:r>
              <a:rPr lang="en-US" sz="2400" b="1" u="sng" dirty="0" smtClean="0">
                <a:solidFill>
                  <a:srgbClr val="002060"/>
                </a:solidFill>
              </a:rPr>
              <a:t>To find </a:t>
            </a:r>
            <a:r>
              <a:rPr lang="en-US" sz="2400" b="1" u="sng" dirty="0">
                <a:solidFill>
                  <a:srgbClr val="002060"/>
                </a:solidFill>
              </a:rPr>
              <a:t>the last address for the block </a:t>
            </a:r>
            <a:r>
              <a:rPr lang="en-US" sz="2400" b="1" u="sng" dirty="0" smtClean="0">
                <a:solidFill>
                  <a:srgbClr val="002060"/>
                </a:solidFill>
              </a:rPr>
              <a:t> : </a:t>
            </a:r>
          </a:p>
          <a:p>
            <a:pPr marL="0" indent="0">
              <a:buNone/>
            </a:pPr>
            <a:r>
              <a:rPr lang="en-US" sz="2400" dirty="0" smtClean="0">
                <a:solidFill>
                  <a:srgbClr val="002060"/>
                </a:solidFill>
              </a:rPr>
              <a:t>The </a:t>
            </a:r>
            <a:r>
              <a:rPr lang="en-US" sz="2400" dirty="0">
                <a:solidFill>
                  <a:srgbClr val="002060"/>
                </a:solidFill>
              </a:rPr>
              <a:t>binary representation of the given address is </a:t>
            </a:r>
            <a:r>
              <a:rPr lang="en-US" sz="2400" b="1" dirty="0">
                <a:solidFill>
                  <a:srgbClr val="002060"/>
                </a:solidFill>
              </a:rPr>
              <a:t>11001101 00010000 00100101 00100111</a:t>
            </a:r>
            <a:r>
              <a:rPr lang="en-US" sz="2400" b="1" dirty="0" smtClean="0">
                <a:solidFill>
                  <a:srgbClr val="002060"/>
                </a:solidFill>
              </a:rPr>
              <a:t>.</a:t>
            </a:r>
          </a:p>
          <a:p>
            <a:pPr marL="0" indent="0">
              <a:buNone/>
            </a:pPr>
            <a:r>
              <a:rPr lang="en-US" sz="2400" dirty="0" smtClean="0">
                <a:solidFill>
                  <a:srgbClr val="002060"/>
                </a:solidFill>
              </a:rPr>
              <a:t> </a:t>
            </a:r>
            <a:r>
              <a:rPr lang="en-US" sz="2400" dirty="0">
                <a:solidFill>
                  <a:srgbClr val="002060"/>
                </a:solidFill>
              </a:rPr>
              <a:t>If we set </a:t>
            </a:r>
            <a:r>
              <a:rPr lang="en-US" sz="2400" b="1" u="sng" dirty="0">
                <a:solidFill>
                  <a:srgbClr val="002060"/>
                </a:solidFill>
              </a:rPr>
              <a:t>32 - 28 rightmost bits to 1</a:t>
            </a:r>
            <a:r>
              <a:rPr lang="en-US" sz="2400" dirty="0">
                <a:solidFill>
                  <a:srgbClr val="002060"/>
                </a:solidFill>
              </a:rPr>
              <a:t>, we get 11001101 00010000 00100101 0010 </a:t>
            </a:r>
            <a:r>
              <a:rPr lang="en-US" sz="2400" b="1" dirty="0">
                <a:solidFill>
                  <a:srgbClr val="002060"/>
                </a:solidFill>
              </a:rPr>
              <a:t>1111</a:t>
            </a:r>
            <a:r>
              <a:rPr lang="en-US" sz="2400" dirty="0">
                <a:solidFill>
                  <a:srgbClr val="002060"/>
                </a:solidFill>
              </a:rPr>
              <a:t> or 205.16.37.47</a:t>
            </a:r>
            <a:r>
              <a:rPr lang="en-US" sz="2400" dirty="0" smtClean="0">
                <a:solidFill>
                  <a:srgbClr val="002060"/>
                </a:solidFill>
              </a:rPr>
              <a:t>.</a:t>
            </a:r>
          </a:p>
          <a:p>
            <a:pPr marL="0" indent="0">
              <a:buNone/>
            </a:pPr>
            <a:r>
              <a:rPr lang="en-US" sz="2400" dirty="0" smtClean="0">
                <a:solidFill>
                  <a:srgbClr val="002060"/>
                </a:solidFill>
              </a:rPr>
              <a:t> </a:t>
            </a:r>
            <a:endParaRPr lang="en-US" sz="2400" dirty="0">
              <a:solidFill>
                <a:srgbClr val="002060"/>
              </a:solidFill>
            </a:endParaRPr>
          </a:p>
        </p:txBody>
      </p:sp>
      <p:pic>
        <p:nvPicPr>
          <p:cNvPr id="4" name="Picture 3"/>
          <p:cNvPicPr>
            <a:picLocks noChangeAspect="1"/>
          </p:cNvPicPr>
          <p:nvPr/>
        </p:nvPicPr>
        <p:blipFill>
          <a:blip r:embed="rId2"/>
          <a:stretch>
            <a:fillRect/>
          </a:stretch>
        </p:blipFill>
        <p:spPr>
          <a:xfrm>
            <a:off x="457199" y="149469"/>
            <a:ext cx="11298116" cy="1362808"/>
          </a:xfrm>
          <a:prstGeom prst="rect">
            <a:avLst/>
          </a:prstGeom>
        </p:spPr>
      </p:pic>
    </p:spTree>
    <p:extLst>
      <p:ext uri="{BB962C8B-B14F-4D97-AF65-F5344CB8AC3E}">
        <p14:creationId xmlns:p14="http://schemas.microsoft.com/office/powerpoint/2010/main" val="27604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378069"/>
            <a:ext cx="11535508" cy="5754794"/>
          </a:xfrm>
        </p:spPr>
        <p:txBody>
          <a:bodyPr>
            <a:normAutofit/>
          </a:bodyPr>
          <a:lstStyle/>
          <a:p>
            <a:r>
              <a:rPr lang="en-US" dirty="0"/>
              <a:t> </a:t>
            </a:r>
            <a:r>
              <a:rPr lang="en-US" b="1" u="sng" dirty="0" smtClean="0"/>
              <a:t>Problem-02:</a:t>
            </a:r>
            <a:endParaRPr lang="en-US" b="1" dirty="0"/>
          </a:p>
          <a:p>
            <a:r>
              <a:rPr lang="en-US" dirty="0"/>
              <a:t> </a:t>
            </a:r>
            <a:r>
              <a:rPr lang="en-US" dirty="0">
                <a:solidFill>
                  <a:srgbClr val="002060"/>
                </a:solidFill>
              </a:rPr>
              <a:t>Given the CIDR representation </a:t>
            </a:r>
            <a:r>
              <a:rPr lang="en-US" b="1" dirty="0">
                <a:solidFill>
                  <a:srgbClr val="002060"/>
                </a:solidFill>
              </a:rPr>
              <a:t>20.10.30.35 / 27</a:t>
            </a:r>
            <a:r>
              <a:rPr lang="en-US" dirty="0">
                <a:solidFill>
                  <a:srgbClr val="002060"/>
                </a:solidFill>
              </a:rPr>
              <a:t>. Find the range of IP Addresses in the CIDR block.</a:t>
            </a:r>
          </a:p>
          <a:p>
            <a:r>
              <a:rPr lang="en-US" dirty="0">
                <a:solidFill>
                  <a:srgbClr val="002060"/>
                </a:solidFill>
              </a:rPr>
              <a:t> </a:t>
            </a:r>
            <a:r>
              <a:rPr lang="en-US" b="1" u="sng" dirty="0" smtClean="0">
                <a:solidFill>
                  <a:srgbClr val="002060"/>
                </a:solidFill>
              </a:rPr>
              <a:t>Solution-</a:t>
            </a:r>
            <a:endParaRPr lang="en-US" b="1" dirty="0">
              <a:solidFill>
                <a:srgbClr val="002060"/>
              </a:solidFill>
            </a:endParaRPr>
          </a:p>
          <a:p>
            <a:r>
              <a:rPr lang="en-US" dirty="0" smtClean="0">
                <a:solidFill>
                  <a:srgbClr val="002060"/>
                </a:solidFill>
              </a:rPr>
              <a:t>Given </a:t>
            </a:r>
            <a:r>
              <a:rPr lang="en-US" dirty="0">
                <a:solidFill>
                  <a:srgbClr val="002060"/>
                </a:solidFill>
              </a:rPr>
              <a:t>CIDR representation is 20.10.30.35 / 27.</a:t>
            </a:r>
          </a:p>
          <a:p>
            <a:r>
              <a:rPr lang="en-US" dirty="0">
                <a:solidFill>
                  <a:srgbClr val="002060"/>
                </a:solidFill>
              </a:rPr>
              <a:t> </a:t>
            </a:r>
            <a:r>
              <a:rPr lang="en-US" dirty="0" smtClean="0">
                <a:solidFill>
                  <a:srgbClr val="002060"/>
                </a:solidFill>
              </a:rPr>
              <a:t>It </a:t>
            </a:r>
            <a:r>
              <a:rPr lang="en-US" dirty="0">
                <a:solidFill>
                  <a:srgbClr val="002060"/>
                </a:solidFill>
              </a:rPr>
              <a:t>suggests-</a:t>
            </a:r>
          </a:p>
          <a:p>
            <a:r>
              <a:rPr lang="en-US" dirty="0">
                <a:solidFill>
                  <a:srgbClr val="002060"/>
                </a:solidFill>
              </a:rPr>
              <a:t>27 bits are used for the identification of network.</a:t>
            </a:r>
          </a:p>
          <a:p>
            <a:r>
              <a:rPr lang="en-US" dirty="0">
                <a:solidFill>
                  <a:srgbClr val="002060"/>
                </a:solidFill>
              </a:rPr>
              <a:t>Remaining 5 bits are used for the identification of hosts in the network.</a:t>
            </a:r>
          </a:p>
          <a:p>
            <a:r>
              <a:rPr lang="en-US" dirty="0">
                <a:solidFill>
                  <a:srgbClr val="002060"/>
                </a:solidFill>
              </a:rPr>
              <a:t> </a:t>
            </a:r>
            <a:r>
              <a:rPr lang="en-US" dirty="0" smtClean="0">
                <a:solidFill>
                  <a:srgbClr val="002060"/>
                </a:solidFill>
              </a:rPr>
              <a:t>Given </a:t>
            </a:r>
            <a:r>
              <a:rPr lang="en-US" dirty="0">
                <a:solidFill>
                  <a:srgbClr val="002060"/>
                </a:solidFill>
              </a:rPr>
              <a:t>CIDR IP Address may be represented as-</a:t>
            </a:r>
          </a:p>
          <a:p>
            <a:r>
              <a:rPr lang="en-US" dirty="0">
                <a:solidFill>
                  <a:srgbClr val="002060"/>
                </a:solidFill>
              </a:rPr>
              <a:t>00010100.00001010.00011110.00100011 / </a:t>
            </a:r>
            <a:r>
              <a:rPr lang="en-US" dirty="0" smtClean="0">
                <a:solidFill>
                  <a:srgbClr val="002060"/>
                </a:solidFill>
              </a:rPr>
              <a:t>27</a:t>
            </a:r>
            <a:r>
              <a:rPr lang="en-US" dirty="0">
                <a:solidFill>
                  <a:srgbClr val="002060"/>
                </a:solidFill>
              </a:rPr>
              <a:t>So,</a:t>
            </a:r>
          </a:p>
          <a:p>
            <a:r>
              <a:rPr lang="en-US" dirty="0">
                <a:solidFill>
                  <a:srgbClr val="002060"/>
                </a:solidFill>
              </a:rPr>
              <a:t>First IP Address = 00010100.00001010.00011110.001</a:t>
            </a:r>
            <a:r>
              <a:rPr lang="en-US" b="1" dirty="0">
                <a:solidFill>
                  <a:srgbClr val="002060"/>
                </a:solidFill>
              </a:rPr>
              <a:t>00000</a:t>
            </a:r>
            <a:r>
              <a:rPr lang="en-US" dirty="0">
                <a:solidFill>
                  <a:srgbClr val="002060"/>
                </a:solidFill>
              </a:rPr>
              <a:t> = 20.10.30.32</a:t>
            </a:r>
          </a:p>
          <a:p>
            <a:r>
              <a:rPr lang="en-US" dirty="0">
                <a:solidFill>
                  <a:srgbClr val="002060"/>
                </a:solidFill>
              </a:rPr>
              <a:t>Last IP Address = 00010100.00001010.00011110.001</a:t>
            </a:r>
            <a:r>
              <a:rPr lang="en-US" b="1" dirty="0">
                <a:solidFill>
                  <a:srgbClr val="002060"/>
                </a:solidFill>
              </a:rPr>
              <a:t>11111</a:t>
            </a:r>
            <a:r>
              <a:rPr lang="en-US" dirty="0">
                <a:solidFill>
                  <a:srgbClr val="002060"/>
                </a:solidFill>
              </a:rPr>
              <a:t> = </a:t>
            </a:r>
            <a:r>
              <a:rPr lang="en-US" dirty="0" smtClean="0">
                <a:solidFill>
                  <a:srgbClr val="002060"/>
                </a:solidFill>
              </a:rPr>
              <a:t>20.10.30.63</a:t>
            </a:r>
          </a:p>
          <a:p>
            <a:r>
              <a:rPr lang="en-US" dirty="0" smtClean="0"/>
              <a:t>Thus</a:t>
            </a:r>
            <a:r>
              <a:rPr lang="en-US" dirty="0"/>
              <a:t>, Range of IP Addresses = </a:t>
            </a:r>
            <a:r>
              <a:rPr lang="en-US" b="1" dirty="0"/>
              <a:t>[ 20.10.30.32 , 20.10.30.63]</a:t>
            </a:r>
          </a:p>
          <a:p>
            <a:endParaRPr lang="en-US" dirty="0"/>
          </a:p>
          <a:p>
            <a:endParaRPr lang="en-US" dirty="0"/>
          </a:p>
          <a:p>
            <a:endParaRPr lang="en-US" dirty="0"/>
          </a:p>
        </p:txBody>
      </p:sp>
    </p:spTree>
    <p:extLst>
      <p:ext uri="{BB962C8B-B14F-4D97-AF65-F5344CB8AC3E}">
        <p14:creationId xmlns:p14="http://schemas.microsoft.com/office/powerpoint/2010/main" val="3050139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378069"/>
            <a:ext cx="11535508" cy="5754794"/>
          </a:xfrm>
        </p:spPr>
        <p:txBody>
          <a:bodyPr>
            <a:normAutofit fontScale="92500" lnSpcReduction="10000"/>
          </a:bodyPr>
          <a:lstStyle/>
          <a:p>
            <a:r>
              <a:rPr lang="en-US" b="1" u="sng" dirty="0" smtClean="0"/>
              <a:t>Problem-03:</a:t>
            </a:r>
            <a:endParaRPr lang="en-US" b="1" dirty="0"/>
          </a:p>
          <a:p>
            <a:r>
              <a:rPr lang="en-US" dirty="0" smtClean="0">
                <a:solidFill>
                  <a:srgbClr val="002060"/>
                </a:solidFill>
              </a:rPr>
              <a:t>Given </a:t>
            </a:r>
            <a:r>
              <a:rPr lang="en-US" dirty="0">
                <a:solidFill>
                  <a:srgbClr val="002060"/>
                </a:solidFill>
              </a:rPr>
              <a:t>the CIDR representation 100.1.2.35 / 20. Find the range of IP Addresses in the CIDR block.</a:t>
            </a:r>
          </a:p>
          <a:p>
            <a:r>
              <a:rPr lang="en-US" dirty="0">
                <a:solidFill>
                  <a:srgbClr val="002060"/>
                </a:solidFill>
              </a:rPr>
              <a:t> </a:t>
            </a:r>
            <a:r>
              <a:rPr lang="en-US" b="1" u="sng" dirty="0" smtClean="0">
                <a:solidFill>
                  <a:srgbClr val="002060"/>
                </a:solidFill>
              </a:rPr>
              <a:t>Solution-</a:t>
            </a:r>
            <a:endParaRPr lang="en-US" b="1" dirty="0">
              <a:solidFill>
                <a:srgbClr val="002060"/>
              </a:solidFill>
            </a:endParaRPr>
          </a:p>
          <a:p>
            <a:r>
              <a:rPr lang="en-US" dirty="0">
                <a:solidFill>
                  <a:srgbClr val="002060"/>
                </a:solidFill>
              </a:rPr>
              <a:t>Given CIDR representation is 100.1.2.35 / 20.</a:t>
            </a:r>
          </a:p>
          <a:p>
            <a:r>
              <a:rPr lang="en-US" dirty="0">
                <a:solidFill>
                  <a:srgbClr val="002060"/>
                </a:solidFill>
              </a:rPr>
              <a:t> </a:t>
            </a:r>
            <a:r>
              <a:rPr lang="en-US" dirty="0" smtClean="0">
                <a:solidFill>
                  <a:srgbClr val="002060"/>
                </a:solidFill>
              </a:rPr>
              <a:t>It </a:t>
            </a:r>
            <a:r>
              <a:rPr lang="en-US" dirty="0">
                <a:solidFill>
                  <a:srgbClr val="002060"/>
                </a:solidFill>
              </a:rPr>
              <a:t>suggests-</a:t>
            </a:r>
          </a:p>
          <a:p>
            <a:r>
              <a:rPr lang="en-US" dirty="0">
                <a:solidFill>
                  <a:srgbClr val="002060"/>
                </a:solidFill>
              </a:rPr>
              <a:t>20 bits are used for the identification of network.</a:t>
            </a:r>
          </a:p>
          <a:p>
            <a:r>
              <a:rPr lang="en-US" dirty="0">
                <a:solidFill>
                  <a:srgbClr val="002060"/>
                </a:solidFill>
              </a:rPr>
              <a:t>Remaining 12 bits are used for the identification of hosts in the network.</a:t>
            </a:r>
          </a:p>
          <a:p>
            <a:r>
              <a:rPr lang="en-US" dirty="0">
                <a:solidFill>
                  <a:srgbClr val="002060"/>
                </a:solidFill>
              </a:rPr>
              <a:t> </a:t>
            </a:r>
            <a:r>
              <a:rPr lang="en-US" dirty="0" smtClean="0">
                <a:solidFill>
                  <a:srgbClr val="002060"/>
                </a:solidFill>
              </a:rPr>
              <a:t>Given </a:t>
            </a:r>
            <a:r>
              <a:rPr lang="en-US" dirty="0">
                <a:solidFill>
                  <a:srgbClr val="002060"/>
                </a:solidFill>
              </a:rPr>
              <a:t>CIDR IP Address may be represented as-</a:t>
            </a:r>
          </a:p>
          <a:p>
            <a:r>
              <a:rPr lang="en-US" dirty="0">
                <a:solidFill>
                  <a:srgbClr val="002060"/>
                </a:solidFill>
              </a:rPr>
              <a:t>01100100.00000001.00000010.00100011 / 20</a:t>
            </a:r>
          </a:p>
          <a:p>
            <a:r>
              <a:rPr lang="en-US" dirty="0">
                <a:solidFill>
                  <a:srgbClr val="002060"/>
                </a:solidFill>
              </a:rPr>
              <a:t> </a:t>
            </a:r>
            <a:r>
              <a:rPr lang="en-US" dirty="0" smtClean="0">
                <a:solidFill>
                  <a:srgbClr val="002060"/>
                </a:solidFill>
              </a:rPr>
              <a:t>So</a:t>
            </a:r>
            <a:r>
              <a:rPr lang="en-US" dirty="0">
                <a:solidFill>
                  <a:srgbClr val="002060"/>
                </a:solidFill>
              </a:rPr>
              <a:t>,</a:t>
            </a:r>
          </a:p>
          <a:p>
            <a:r>
              <a:rPr lang="en-US" dirty="0">
                <a:solidFill>
                  <a:srgbClr val="002060"/>
                </a:solidFill>
              </a:rPr>
              <a:t>First IP Address = 01100100.00000001.0000</a:t>
            </a:r>
            <a:r>
              <a:rPr lang="en-US" b="1" dirty="0">
                <a:solidFill>
                  <a:srgbClr val="002060"/>
                </a:solidFill>
              </a:rPr>
              <a:t>0000.00000000</a:t>
            </a:r>
            <a:r>
              <a:rPr lang="en-US" dirty="0">
                <a:solidFill>
                  <a:srgbClr val="002060"/>
                </a:solidFill>
              </a:rPr>
              <a:t> = 100.1.0.0</a:t>
            </a:r>
          </a:p>
          <a:p>
            <a:r>
              <a:rPr lang="en-US" dirty="0">
                <a:solidFill>
                  <a:srgbClr val="002060"/>
                </a:solidFill>
              </a:rPr>
              <a:t>Last IP Address = 01100100.00000001.0000</a:t>
            </a:r>
            <a:r>
              <a:rPr lang="en-US" b="1" dirty="0">
                <a:solidFill>
                  <a:srgbClr val="002060"/>
                </a:solidFill>
              </a:rPr>
              <a:t>1111.11111111</a:t>
            </a:r>
            <a:r>
              <a:rPr lang="en-US" dirty="0">
                <a:solidFill>
                  <a:srgbClr val="002060"/>
                </a:solidFill>
              </a:rPr>
              <a:t> = 100.1.15.255</a:t>
            </a:r>
          </a:p>
          <a:p>
            <a:r>
              <a:rPr lang="en-US" dirty="0">
                <a:solidFill>
                  <a:srgbClr val="002060"/>
                </a:solidFill>
              </a:rPr>
              <a:t>Thus, Range of IP Addresses = [ 100.1.0.0 , 100.1.15.255]</a:t>
            </a:r>
          </a:p>
          <a:p>
            <a:r>
              <a:rPr lang="en-US" dirty="0"/>
              <a:t> </a:t>
            </a:r>
          </a:p>
        </p:txBody>
      </p:sp>
    </p:spTree>
    <p:extLst>
      <p:ext uri="{BB962C8B-B14F-4D97-AF65-F5344CB8AC3E}">
        <p14:creationId xmlns:p14="http://schemas.microsoft.com/office/powerpoint/2010/main" val="3734464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1885" y="149469"/>
            <a:ext cx="11023795" cy="5719625"/>
          </a:xfrm>
        </p:spPr>
        <p:txBody>
          <a:bodyPr/>
          <a:lstStyle/>
          <a:p>
            <a:r>
              <a:rPr lang="en-US" dirty="0"/>
              <a:t>4</a:t>
            </a:r>
            <a:r>
              <a:rPr lang="en-US" dirty="0" smtClean="0"/>
              <a:t>. </a:t>
            </a:r>
            <a:r>
              <a:rPr lang="en-US" dirty="0"/>
              <a:t>Write about the problems with </a:t>
            </a:r>
            <a:r>
              <a:rPr lang="en-US" dirty="0" err="1"/>
              <a:t>classful</a:t>
            </a:r>
            <a:r>
              <a:rPr lang="en-US" dirty="0"/>
              <a:t> addressing? </a:t>
            </a:r>
          </a:p>
          <a:p>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86862" y="579770"/>
            <a:ext cx="11113476" cy="5469338"/>
          </a:xfrm>
          <a:prstGeom prst="rect">
            <a:avLst/>
          </a:prstGeom>
        </p:spPr>
      </p:pic>
    </p:spTree>
    <p:extLst>
      <p:ext uri="{BB962C8B-B14F-4D97-AF65-F5344CB8AC3E}">
        <p14:creationId xmlns:p14="http://schemas.microsoft.com/office/powerpoint/2010/main" val="199940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238" y="167054"/>
            <a:ext cx="10742442" cy="5702040"/>
          </a:xfrm>
        </p:spPr>
        <p:txBody>
          <a:bodyPr/>
          <a:lstStyle/>
          <a:p>
            <a:r>
              <a:rPr lang="en-US" sz="2400" dirty="0" smtClean="0">
                <a:solidFill>
                  <a:srgbClr val="FF0000"/>
                </a:solidFill>
              </a:rPr>
              <a:t>5. </a:t>
            </a:r>
            <a:r>
              <a:rPr lang="en-US" sz="2400" dirty="0">
                <a:solidFill>
                  <a:srgbClr val="FF0000"/>
                </a:solidFill>
              </a:rPr>
              <a:t> How the problems in address depletion of </a:t>
            </a:r>
            <a:r>
              <a:rPr lang="en-US" sz="2400" dirty="0" err="1">
                <a:solidFill>
                  <a:srgbClr val="FF0000"/>
                </a:solidFill>
              </a:rPr>
              <a:t>classful</a:t>
            </a:r>
            <a:r>
              <a:rPr lang="en-US" sz="2400" dirty="0">
                <a:solidFill>
                  <a:srgbClr val="FF0000"/>
                </a:solidFill>
              </a:rPr>
              <a:t> addressing are addressed?</a:t>
            </a:r>
          </a:p>
          <a:p>
            <a:r>
              <a:rPr lang="en-US" dirty="0">
                <a:solidFill>
                  <a:srgbClr val="002060"/>
                </a:solidFill>
              </a:rPr>
              <a:t>To alleviate address depletion, two strategies were proposed and implemented: </a:t>
            </a:r>
            <a:r>
              <a:rPr lang="en-US" dirty="0" err="1">
                <a:solidFill>
                  <a:srgbClr val="002060"/>
                </a:solidFill>
              </a:rPr>
              <a:t>i</a:t>
            </a:r>
            <a:r>
              <a:rPr lang="en-US" dirty="0">
                <a:solidFill>
                  <a:srgbClr val="002060"/>
                </a:solidFill>
              </a:rPr>
              <a:t>) </a:t>
            </a:r>
            <a:r>
              <a:rPr lang="en-US" dirty="0" err="1">
                <a:solidFill>
                  <a:srgbClr val="002060"/>
                </a:solidFill>
              </a:rPr>
              <a:t>Subnetting</a:t>
            </a:r>
            <a:r>
              <a:rPr lang="en-US" dirty="0">
                <a:solidFill>
                  <a:srgbClr val="002060"/>
                </a:solidFill>
              </a:rPr>
              <a:t> and (ii) </a:t>
            </a:r>
            <a:r>
              <a:rPr lang="en-US" dirty="0" err="1">
                <a:solidFill>
                  <a:srgbClr val="002060"/>
                </a:solidFill>
              </a:rPr>
              <a:t>Supernetting</a:t>
            </a:r>
            <a:r>
              <a:rPr lang="en-US" dirty="0">
                <a:solidFill>
                  <a:srgbClr val="002060"/>
                </a:solidFill>
              </a:rPr>
              <a:t>. </a:t>
            </a:r>
          </a:p>
          <a:p>
            <a:pPr fontAlgn="base"/>
            <a:r>
              <a:rPr lang="en-US" b="1" dirty="0" err="1" smtClean="0">
                <a:solidFill>
                  <a:srgbClr val="002060"/>
                </a:solidFill>
              </a:rPr>
              <a:t>Subnetting</a:t>
            </a:r>
            <a:r>
              <a:rPr lang="en-US" b="1" dirty="0">
                <a:solidFill>
                  <a:srgbClr val="002060"/>
                </a:solidFill>
              </a:rPr>
              <a:t> i</a:t>
            </a:r>
            <a:r>
              <a:rPr lang="en-US" dirty="0">
                <a:solidFill>
                  <a:srgbClr val="002060"/>
                </a:solidFill>
              </a:rPr>
              <a:t>s the procedure to divide the network into </a:t>
            </a:r>
            <a:r>
              <a:rPr lang="en-US" b="1" dirty="0">
                <a:solidFill>
                  <a:srgbClr val="002060"/>
                </a:solidFill>
              </a:rPr>
              <a:t>sub-networks or small networks</a:t>
            </a:r>
            <a:r>
              <a:rPr lang="en-US" dirty="0">
                <a:solidFill>
                  <a:srgbClr val="002060"/>
                </a:solidFill>
              </a:rPr>
              <a:t>, these smaller networks are known as subnets. The</a:t>
            </a:r>
            <a:r>
              <a:rPr lang="en-US" b="1" dirty="0">
                <a:solidFill>
                  <a:srgbClr val="002060"/>
                </a:solidFill>
              </a:rPr>
              <a:t> </a:t>
            </a:r>
            <a:r>
              <a:rPr lang="en-US" b="1" u="sng" dirty="0">
                <a:solidFill>
                  <a:srgbClr val="002060"/>
                </a:solidFill>
                <a:hlinkClick r:id="rId2"/>
              </a:rPr>
              <a:t>subnet </a:t>
            </a:r>
            <a:r>
              <a:rPr lang="en-US" b="1" dirty="0">
                <a:solidFill>
                  <a:srgbClr val="002060"/>
                </a:solidFill>
              </a:rPr>
              <a:t>is also defined as an internal address made up of a combination of a small network and host segments</a:t>
            </a:r>
            <a:r>
              <a:rPr lang="en-US" dirty="0">
                <a:solidFill>
                  <a:srgbClr val="002060"/>
                </a:solidFill>
              </a:rPr>
              <a:t>. In a subnet, a few bits from the host portion are used to design small-sized subnetworks from the original network. In </a:t>
            </a:r>
            <a:r>
              <a:rPr lang="en-US" dirty="0" err="1">
                <a:solidFill>
                  <a:srgbClr val="002060"/>
                </a:solidFill>
              </a:rPr>
              <a:t>subnetting</a:t>
            </a:r>
            <a:r>
              <a:rPr lang="en-US" dirty="0">
                <a:solidFill>
                  <a:srgbClr val="002060"/>
                </a:solidFill>
              </a:rPr>
              <a:t>, network bits are converted into host bits. </a:t>
            </a:r>
          </a:p>
          <a:p>
            <a:pPr fontAlgn="base"/>
            <a:r>
              <a:rPr lang="en-US" dirty="0" err="1">
                <a:solidFill>
                  <a:srgbClr val="002060"/>
                </a:solidFill>
              </a:rPr>
              <a:t>Supernetting</a:t>
            </a:r>
            <a:r>
              <a:rPr lang="en-US" dirty="0">
                <a:solidFill>
                  <a:srgbClr val="002060"/>
                </a:solidFill>
              </a:rPr>
              <a:t> is the procedure to combine small networks into larger spaces. In </a:t>
            </a:r>
            <a:r>
              <a:rPr lang="en-US" dirty="0" err="1">
                <a:solidFill>
                  <a:srgbClr val="002060"/>
                </a:solidFill>
              </a:rPr>
              <a:t>subnetting</a:t>
            </a:r>
            <a:r>
              <a:rPr lang="en-US" dirty="0">
                <a:solidFill>
                  <a:srgbClr val="002060"/>
                </a:solidFill>
              </a:rPr>
              <a:t>, Network addresses’ bits are increased. on the other hand, in </a:t>
            </a:r>
            <a:r>
              <a:rPr lang="en-US" dirty="0" err="1">
                <a:solidFill>
                  <a:srgbClr val="002060"/>
                </a:solidFill>
              </a:rPr>
              <a:t>supernetting</a:t>
            </a:r>
            <a:r>
              <a:rPr lang="en-US" dirty="0">
                <a:solidFill>
                  <a:srgbClr val="002060"/>
                </a:solidFill>
              </a:rPr>
              <a:t>, Host addresses’ bits are increased. </a:t>
            </a:r>
            <a:r>
              <a:rPr lang="en-US" dirty="0" err="1">
                <a:solidFill>
                  <a:srgbClr val="002060"/>
                </a:solidFill>
              </a:rPr>
              <a:t>Subnetting</a:t>
            </a:r>
            <a:r>
              <a:rPr lang="en-US" dirty="0">
                <a:solidFill>
                  <a:srgbClr val="002060"/>
                </a:solidFill>
              </a:rPr>
              <a:t> is implemented via Variable-length subnet masking, While super netting is implemented via Classless </a:t>
            </a:r>
            <a:r>
              <a:rPr lang="en-US" dirty="0" err="1">
                <a:solidFill>
                  <a:srgbClr val="002060"/>
                </a:solidFill>
              </a:rPr>
              <a:t>interdomain</a:t>
            </a:r>
            <a:r>
              <a:rPr lang="en-US" dirty="0">
                <a:solidFill>
                  <a:srgbClr val="002060"/>
                </a:solidFill>
              </a:rPr>
              <a:t> routing</a:t>
            </a:r>
            <a:r>
              <a:rPr lang="en-US" dirty="0" smtClean="0">
                <a:solidFill>
                  <a:srgbClr val="002060"/>
                </a:solidFill>
              </a:rPr>
              <a:t>.</a:t>
            </a:r>
          </a:p>
          <a:p>
            <a:pPr fontAlgn="base"/>
            <a:endParaRPr lang="en-US" dirty="0">
              <a:solidFill>
                <a:srgbClr val="002060"/>
              </a:solidFill>
            </a:endParaRPr>
          </a:p>
          <a:p>
            <a:endParaRPr lang="en-US" dirty="0"/>
          </a:p>
        </p:txBody>
      </p:sp>
      <p:pic>
        <p:nvPicPr>
          <p:cNvPr id="4" name="Picture 3"/>
          <p:cNvPicPr>
            <a:picLocks noChangeAspect="1"/>
          </p:cNvPicPr>
          <p:nvPr/>
        </p:nvPicPr>
        <p:blipFill>
          <a:blip r:embed="rId3"/>
          <a:stretch>
            <a:fillRect/>
          </a:stretch>
        </p:blipFill>
        <p:spPr>
          <a:xfrm>
            <a:off x="2716846" y="4273062"/>
            <a:ext cx="8748322" cy="1982894"/>
          </a:xfrm>
          <a:prstGeom prst="rect">
            <a:avLst/>
          </a:prstGeom>
        </p:spPr>
      </p:pic>
    </p:spTree>
    <p:extLst>
      <p:ext uri="{BB962C8B-B14F-4D97-AF65-F5344CB8AC3E}">
        <p14:creationId xmlns:p14="http://schemas.microsoft.com/office/powerpoint/2010/main" val="1933749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731" y="175846"/>
            <a:ext cx="11884269" cy="5693248"/>
          </a:xfrm>
        </p:spPr>
        <p:txBody>
          <a:bodyPr/>
          <a:lstStyle/>
          <a:p>
            <a:r>
              <a:rPr lang="en-US" b="1" dirty="0" smtClean="0"/>
              <a:t>6.</a:t>
            </a:r>
            <a:r>
              <a:rPr lang="en-US" b="1" dirty="0" smtClean="0"/>
              <a:t>Difference </a:t>
            </a:r>
            <a:r>
              <a:rPr lang="en-US" b="1" dirty="0"/>
              <a:t>between </a:t>
            </a:r>
            <a:r>
              <a:rPr lang="en-US" b="1" dirty="0" err="1"/>
              <a:t>Subnetting</a:t>
            </a:r>
            <a:r>
              <a:rPr lang="en-US" b="1" dirty="0"/>
              <a:t> and </a:t>
            </a:r>
            <a:r>
              <a:rPr lang="en-US" b="1" dirty="0" err="1" smtClean="0"/>
              <a:t>Supernetting</a:t>
            </a:r>
            <a:r>
              <a:rPr lang="en-US" b="1" dirty="0" smtClean="0"/>
              <a:t>?</a:t>
            </a:r>
            <a:endParaRPr lang="en-US" b="1" dirty="0"/>
          </a:p>
          <a:p>
            <a:endParaRPr lang="en-US" dirty="0"/>
          </a:p>
        </p:txBody>
      </p:sp>
      <p:pic>
        <p:nvPicPr>
          <p:cNvPr id="4" name="Picture 3"/>
          <p:cNvPicPr>
            <a:picLocks noChangeAspect="1"/>
          </p:cNvPicPr>
          <p:nvPr/>
        </p:nvPicPr>
        <p:blipFill>
          <a:blip r:embed="rId2"/>
          <a:stretch>
            <a:fillRect/>
          </a:stretch>
        </p:blipFill>
        <p:spPr>
          <a:xfrm>
            <a:off x="307731" y="933941"/>
            <a:ext cx="11262946" cy="5106374"/>
          </a:xfrm>
          <a:prstGeom prst="rect">
            <a:avLst/>
          </a:prstGeom>
        </p:spPr>
      </p:pic>
    </p:spTree>
    <p:extLst>
      <p:ext uri="{BB962C8B-B14F-4D97-AF65-F5344CB8AC3E}">
        <p14:creationId xmlns:p14="http://schemas.microsoft.com/office/powerpoint/2010/main" val="329688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847" y="158263"/>
            <a:ext cx="11649808" cy="5710832"/>
          </a:xfrm>
        </p:spPr>
        <p:txBody>
          <a:bodyPr>
            <a:normAutofit lnSpcReduction="10000"/>
          </a:bodyPr>
          <a:lstStyle/>
          <a:p>
            <a:r>
              <a:rPr lang="en-US" sz="2800" b="1" u="sng" dirty="0">
                <a:solidFill>
                  <a:srgbClr val="FF0000"/>
                </a:solidFill>
              </a:rPr>
              <a:t>7</a:t>
            </a:r>
            <a:r>
              <a:rPr lang="en-US" sz="2800" b="1" u="sng" dirty="0" smtClean="0">
                <a:solidFill>
                  <a:srgbClr val="FF0000"/>
                </a:solidFill>
              </a:rPr>
              <a:t>. </a:t>
            </a:r>
            <a:r>
              <a:rPr lang="en-US" sz="2800" b="1" u="sng" dirty="0" smtClean="0">
                <a:solidFill>
                  <a:srgbClr val="FF0000"/>
                </a:solidFill>
              </a:rPr>
              <a:t>Explain FLSM </a:t>
            </a:r>
            <a:r>
              <a:rPr lang="en-US" sz="2800" b="1" u="sng" dirty="0" err="1">
                <a:solidFill>
                  <a:srgbClr val="FF0000"/>
                </a:solidFill>
              </a:rPr>
              <a:t>Subnetting</a:t>
            </a:r>
            <a:r>
              <a:rPr lang="en-US" sz="2800" b="1" u="sng" dirty="0">
                <a:solidFill>
                  <a:srgbClr val="FF0000"/>
                </a:solidFill>
              </a:rPr>
              <a:t> and VLSM </a:t>
            </a:r>
            <a:r>
              <a:rPr lang="en-US" sz="2800" b="1" u="sng" dirty="0" err="1" smtClean="0">
                <a:solidFill>
                  <a:srgbClr val="FF0000"/>
                </a:solidFill>
              </a:rPr>
              <a:t>Subnetting</a:t>
            </a:r>
            <a:r>
              <a:rPr lang="en-US" sz="2800" b="1" u="sng" dirty="0" smtClean="0">
                <a:solidFill>
                  <a:srgbClr val="FF0000"/>
                </a:solidFill>
              </a:rPr>
              <a:t> ?</a:t>
            </a:r>
            <a:endParaRPr lang="en-US" sz="2800" b="1" u="sng" dirty="0">
              <a:solidFill>
                <a:srgbClr val="FF0000"/>
              </a:solidFill>
            </a:endParaRPr>
          </a:p>
          <a:p>
            <a:r>
              <a:rPr lang="en-US" sz="2400" dirty="0">
                <a:solidFill>
                  <a:srgbClr val="002060"/>
                </a:solidFill>
              </a:rPr>
              <a:t>There are two types of </a:t>
            </a:r>
            <a:r>
              <a:rPr lang="en-US" sz="2400" dirty="0" err="1">
                <a:solidFill>
                  <a:srgbClr val="002060"/>
                </a:solidFill>
              </a:rPr>
              <a:t>Subnetting</a:t>
            </a:r>
            <a:r>
              <a:rPr lang="en-US" sz="2400" dirty="0">
                <a:solidFill>
                  <a:srgbClr val="002060"/>
                </a:solidFill>
              </a:rPr>
              <a:t>: FLSM and VLSM</a:t>
            </a:r>
            <a:r>
              <a:rPr lang="en-US" sz="2400" dirty="0" smtClean="0">
                <a:solidFill>
                  <a:srgbClr val="002060"/>
                </a:solidFill>
              </a:rPr>
              <a:t>.</a:t>
            </a:r>
          </a:p>
          <a:p>
            <a:pPr>
              <a:buFont typeface="Wingdings" panose="05000000000000000000" pitchFamily="2" charset="2"/>
              <a:buChar char="Ø"/>
            </a:pPr>
            <a:r>
              <a:rPr lang="en-US" sz="2400" dirty="0">
                <a:solidFill>
                  <a:srgbClr val="002060"/>
                </a:solidFill>
              </a:rPr>
              <a:t> </a:t>
            </a:r>
            <a:r>
              <a:rPr lang="en-US" sz="2400" dirty="0" smtClean="0">
                <a:solidFill>
                  <a:srgbClr val="002060"/>
                </a:solidFill>
              </a:rPr>
              <a:t> </a:t>
            </a:r>
            <a:r>
              <a:rPr lang="en-US" sz="2400" dirty="0">
                <a:solidFill>
                  <a:srgbClr val="002060"/>
                </a:solidFill>
              </a:rPr>
              <a:t>In FLSM, all subnets have an equal number of host addresses and use the same subnet mask</a:t>
            </a:r>
            <a:r>
              <a:rPr lang="en-US" sz="2400" dirty="0" smtClean="0">
                <a:solidFill>
                  <a:srgbClr val="002060"/>
                </a:solidFill>
              </a:rPr>
              <a:t>.</a:t>
            </a:r>
          </a:p>
          <a:p>
            <a:pPr>
              <a:buFont typeface="Wingdings" panose="05000000000000000000" pitchFamily="2" charset="2"/>
              <a:buChar char="Ø"/>
            </a:pPr>
            <a:r>
              <a:rPr lang="en-US" sz="2400" dirty="0">
                <a:solidFill>
                  <a:srgbClr val="002060"/>
                </a:solidFill>
              </a:rPr>
              <a:t> </a:t>
            </a:r>
            <a:r>
              <a:rPr lang="en-US" sz="2400" dirty="0" smtClean="0">
                <a:solidFill>
                  <a:srgbClr val="002060"/>
                </a:solidFill>
              </a:rPr>
              <a:t> </a:t>
            </a:r>
            <a:r>
              <a:rPr lang="en-US" sz="2400" dirty="0">
                <a:solidFill>
                  <a:srgbClr val="002060"/>
                </a:solidFill>
              </a:rPr>
              <a:t>In VLSM, subnets have a flexible number of host addresses. They use a subnet mask based on the number of hosts.</a:t>
            </a:r>
          </a:p>
          <a:p>
            <a:pPr>
              <a:buFont typeface="Wingdings" panose="05000000000000000000" pitchFamily="2" charset="2"/>
              <a:buChar char="Ø"/>
            </a:pPr>
            <a:r>
              <a:rPr lang="en-US" sz="2400" b="1" dirty="0" smtClean="0">
                <a:solidFill>
                  <a:srgbClr val="002060"/>
                </a:solidFill>
              </a:rPr>
              <a:t>FLSM</a:t>
            </a:r>
            <a:r>
              <a:rPr lang="en-US" sz="2400" dirty="0" smtClean="0">
                <a:solidFill>
                  <a:srgbClr val="002060"/>
                </a:solidFill>
              </a:rPr>
              <a:t> </a:t>
            </a:r>
            <a:r>
              <a:rPr lang="en-US" sz="2400" dirty="0">
                <a:solidFill>
                  <a:srgbClr val="002060"/>
                </a:solidFill>
              </a:rPr>
              <a:t>stands for Fixed Length Subnet Mask. In it, we break the default IP subnet into the </a:t>
            </a:r>
            <a:r>
              <a:rPr lang="en-US" sz="2400" b="1" dirty="0">
                <a:solidFill>
                  <a:srgbClr val="002060"/>
                </a:solidFill>
              </a:rPr>
              <a:t>same-sized subnets</a:t>
            </a:r>
            <a:r>
              <a:rPr lang="en-US" sz="2400" dirty="0" smtClean="0">
                <a:solidFill>
                  <a:srgbClr val="002060"/>
                </a:solidFill>
              </a:rPr>
              <a:t>.</a:t>
            </a:r>
          </a:p>
          <a:p>
            <a:r>
              <a:rPr lang="en-US" sz="2400" dirty="0" smtClean="0">
                <a:solidFill>
                  <a:srgbClr val="002060"/>
                </a:solidFill>
              </a:rPr>
              <a:t> </a:t>
            </a:r>
            <a:r>
              <a:rPr lang="en-US" sz="2400" dirty="0">
                <a:solidFill>
                  <a:srgbClr val="002060"/>
                </a:solidFill>
              </a:rPr>
              <a:t>For example, if the default subnet has </a:t>
            </a:r>
            <a:r>
              <a:rPr lang="en-US" sz="2400" b="1" dirty="0">
                <a:solidFill>
                  <a:srgbClr val="002060"/>
                </a:solidFill>
              </a:rPr>
              <a:t>12 IP addresses</a:t>
            </a:r>
            <a:r>
              <a:rPr lang="en-US" sz="2400" dirty="0">
                <a:solidFill>
                  <a:srgbClr val="002060"/>
                </a:solidFill>
              </a:rPr>
              <a:t>, we can break it into three equal-sized subnets having </a:t>
            </a:r>
            <a:r>
              <a:rPr lang="en-US" sz="2400" b="1" dirty="0">
                <a:solidFill>
                  <a:srgbClr val="002060"/>
                </a:solidFill>
              </a:rPr>
              <a:t>4 IP addresses in each</a:t>
            </a:r>
            <a:r>
              <a:rPr lang="en-US" sz="2400" dirty="0">
                <a:solidFill>
                  <a:srgbClr val="002060"/>
                </a:solidFill>
              </a:rPr>
              <a:t>.</a:t>
            </a:r>
          </a:p>
          <a:p>
            <a:pPr>
              <a:buFont typeface="Wingdings" panose="05000000000000000000" pitchFamily="2" charset="2"/>
              <a:buChar char="Ø"/>
            </a:pPr>
            <a:r>
              <a:rPr lang="en-US" sz="2400" dirty="0" smtClean="0">
                <a:solidFill>
                  <a:srgbClr val="002060"/>
                </a:solidFill>
              </a:rPr>
              <a:t> </a:t>
            </a:r>
            <a:r>
              <a:rPr lang="en-US" sz="2400" b="1" dirty="0" smtClean="0">
                <a:solidFill>
                  <a:srgbClr val="002060"/>
                </a:solidFill>
              </a:rPr>
              <a:t>VLSM </a:t>
            </a:r>
            <a:r>
              <a:rPr lang="en-US" sz="2400" dirty="0">
                <a:solidFill>
                  <a:srgbClr val="002060"/>
                </a:solidFill>
              </a:rPr>
              <a:t>stands for </a:t>
            </a:r>
            <a:r>
              <a:rPr lang="en-US" sz="2400" b="1" dirty="0">
                <a:solidFill>
                  <a:srgbClr val="002060"/>
                </a:solidFill>
              </a:rPr>
              <a:t>Variable Length Subnet Mask</a:t>
            </a:r>
            <a:r>
              <a:rPr lang="en-US" sz="2400" dirty="0">
                <a:solidFill>
                  <a:srgbClr val="002060"/>
                </a:solidFill>
              </a:rPr>
              <a:t>. In it, we break the default IP subnet into </a:t>
            </a:r>
            <a:r>
              <a:rPr lang="en-US" sz="2400" b="1" dirty="0">
                <a:solidFill>
                  <a:srgbClr val="002060"/>
                </a:solidFill>
              </a:rPr>
              <a:t>subnets having various sizes</a:t>
            </a:r>
            <a:r>
              <a:rPr lang="en-US" sz="2400" b="1" dirty="0" smtClean="0">
                <a:solidFill>
                  <a:srgbClr val="002060"/>
                </a:solidFill>
              </a:rPr>
              <a:t>.</a:t>
            </a:r>
          </a:p>
          <a:p>
            <a:r>
              <a:rPr lang="en-US" sz="2400" dirty="0" smtClean="0">
                <a:solidFill>
                  <a:srgbClr val="002060"/>
                </a:solidFill>
              </a:rPr>
              <a:t> </a:t>
            </a:r>
            <a:r>
              <a:rPr lang="en-US" sz="2400" dirty="0">
                <a:solidFill>
                  <a:srgbClr val="002060"/>
                </a:solidFill>
              </a:rPr>
              <a:t>For example, if the default subnet has </a:t>
            </a:r>
            <a:r>
              <a:rPr lang="en-US" sz="2400" b="1" dirty="0">
                <a:solidFill>
                  <a:srgbClr val="002060"/>
                </a:solidFill>
              </a:rPr>
              <a:t>12 IP addresses</a:t>
            </a:r>
            <a:r>
              <a:rPr lang="en-US" sz="2400" dirty="0">
                <a:solidFill>
                  <a:srgbClr val="002060"/>
                </a:solidFill>
              </a:rPr>
              <a:t>, we can break it into two subnets where the first subnet has </a:t>
            </a:r>
            <a:r>
              <a:rPr lang="en-US" sz="2400" b="1" dirty="0">
                <a:solidFill>
                  <a:srgbClr val="002060"/>
                </a:solidFill>
              </a:rPr>
              <a:t>8 IP addresses </a:t>
            </a:r>
            <a:r>
              <a:rPr lang="en-US" sz="2400" dirty="0">
                <a:solidFill>
                  <a:srgbClr val="002060"/>
                </a:solidFill>
              </a:rPr>
              <a:t>and the </a:t>
            </a:r>
            <a:r>
              <a:rPr lang="en-US" sz="2400" b="1" dirty="0" smtClean="0">
                <a:solidFill>
                  <a:srgbClr val="002060"/>
                </a:solidFill>
              </a:rPr>
              <a:t>second subnet has 4 IP addresses.</a:t>
            </a:r>
            <a:endParaRPr lang="en-US" sz="2400" b="1" dirty="0">
              <a:solidFill>
                <a:srgbClr val="002060"/>
              </a:solidFill>
            </a:endParaRPr>
          </a:p>
          <a:p>
            <a:endParaRPr lang="en-US" sz="2400" dirty="0"/>
          </a:p>
        </p:txBody>
      </p:sp>
    </p:spTree>
    <p:extLst>
      <p:ext uri="{BB962C8B-B14F-4D97-AF65-F5344CB8AC3E}">
        <p14:creationId xmlns:p14="http://schemas.microsoft.com/office/powerpoint/2010/main" val="1076862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58" y="181122"/>
            <a:ext cx="10865534" cy="5596532"/>
          </a:xfrm>
        </p:spPr>
        <p:txBody>
          <a:bodyPr/>
          <a:lstStyle/>
          <a:p>
            <a:r>
              <a:rPr lang="en-US" dirty="0"/>
              <a:t>The following table lists the differences between FLSM and VLSM.</a:t>
            </a:r>
          </a:p>
          <a:p>
            <a:endParaRPr lang="en-US" dirty="0"/>
          </a:p>
        </p:txBody>
      </p:sp>
      <p:pic>
        <p:nvPicPr>
          <p:cNvPr id="8" name="Picture 7"/>
          <p:cNvPicPr>
            <a:picLocks noChangeAspect="1"/>
          </p:cNvPicPr>
          <p:nvPr/>
        </p:nvPicPr>
        <p:blipFill>
          <a:blip r:embed="rId2"/>
          <a:stretch>
            <a:fillRect/>
          </a:stretch>
        </p:blipFill>
        <p:spPr>
          <a:xfrm>
            <a:off x="271858" y="1125297"/>
            <a:ext cx="11642774" cy="4800015"/>
          </a:xfrm>
          <a:prstGeom prst="rect">
            <a:avLst/>
          </a:prstGeom>
        </p:spPr>
      </p:pic>
    </p:spTree>
    <p:extLst>
      <p:ext uri="{BB962C8B-B14F-4D97-AF65-F5344CB8AC3E}">
        <p14:creationId xmlns:p14="http://schemas.microsoft.com/office/powerpoint/2010/main" val="3580758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normAutofit/>
          </a:bodyPr>
          <a:lstStyle/>
          <a:p>
            <a:r>
              <a:rPr lang="en-US" sz="2400" b="1" u="sng" dirty="0" smtClean="0">
                <a:solidFill>
                  <a:srgbClr val="C00000"/>
                </a:solidFill>
              </a:rPr>
              <a:t>Problem on subnet masking :</a:t>
            </a:r>
          </a:p>
          <a:p>
            <a:r>
              <a:rPr lang="en-US" sz="2400" b="1" dirty="0" smtClean="0">
                <a:solidFill>
                  <a:srgbClr val="C00000"/>
                </a:solidFill>
              </a:rPr>
              <a:t>In a class A subnet, we know the IP address of one of the hosts and the mask as given below: </a:t>
            </a:r>
          </a:p>
          <a:p>
            <a:r>
              <a:rPr lang="en-US" sz="2400" b="1" dirty="0" smtClean="0">
                <a:solidFill>
                  <a:srgbClr val="C00000"/>
                </a:solidFill>
              </a:rPr>
              <a:t>IP </a:t>
            </a:r>
            <a:r>
              <a:rPr lang="en-US" sz="2400" b="1" dirty="0">
                <a:solidFill>
                  <a:srgbClr val="C00000"/>
                </a:solidFill>
              </a:rPr>
              <a:t>address = 25.34.12.56 Mask = 255.255.0.0 What is the first address (network address)?</a:t>
            </a:r>
            <a:br>
              <a:rPr lang="en-US" sz="2400" b="1" dirty="0">
                <a:solidFill>
                  <a:srgbClr val="C00000"/>
                </a:solidFill>
              </a:rPr>
            </a:br>
            <a:r>
              <a:rPr lang="en-US" sz="2400" b="1" dirty="0">
                <a:solidFill>
                  <a:srgbClr val="C00000"/>
                </a:solidFill>
              </a:rPr>
              <a:t/>
            </a:r>
            <a:br>
              <a:rPr lang="en-US" sz="2400" b="1" dirty="0">
                <a:solidFill>
                  <a:srgbClr val="C00000"/>
                </a:solidFill>
              </a:rPr>
            </a:br>
            <a:endParaRPr lang="en-US" sz="2400" b="1" dirty="0">
              <a:solidFill>
                <a:srgbClr val="C00000"/>
              </a:solidFill>
            </a:endParaRPr>
          </a:p>
        </p:txBody>
      </p:sp>
      <p:pic>
        <p:nvPicPr>
          <p:cNvPr id="1026" name="Picture 2" descr="https://edurev.gumlet.io/ApplicationImages/Temp/bdb458f0-4dcb-492a-8649-b911ec2077b5_lg.jpg?w=800&amp;dpr=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806" y="2177561"/>
            <a:ext cx="9445625" cy="271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07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054" y="0"/>
            <a:ext cx="11667392" cy="6277708"/>
          </a:xfrm>
        </p:spPr>
        <p:txBody>
          <a:bodyPr>
            <a:normAutofit/>
          </a:bodyPr>
          <a:lstStyle/>
          <a:p>
            <a:pPr algn="ctr"/>
            <a:r>
              <a:rPr lang="en-US" sz="2400" b="1" u="sng" dirty="0"/>
              <a:t>NETWORK LAYER </a:t>
            </a:r>
            <a:r>
              <a:rPr lang="en-US" sz="2400" b="1" u="sng" dirty="0" smtClean="0"/>
              <a:t>SERVICES</a:t>
            </a:r>
          </a:p>
          <a:p>
            <a:pPr algn="ctr"/>
            <a:endParaRPr lang="en-US" sz="2400" b="1" u="sng" dirty="0" smtClean="0"/>
          </a:p>
        </p:txBody>
      </p:sp>
      <p:pic>
        <p:nvPicPr>
          <p:cNvPr id="4" name="Picture 3"/>
          <p:cNvPicPr>
            <a:picLocks noChangeAspect="1"/>
          </p:cNvPicPr>
          <p:nvPr/>
        </p:nvPicPr>
        <p:blipFill>
          <a:blip r:embed="rId2"/>
          <a:stretch>
            <a:fillRect/>
          </a:stretch>
        </p:blipFill>
        <p:spPr>
          <a:xfrm>
            <a:off x="167054" y="545124"/>
            <a:ext cx="11834446" cy="5732584"/>
          </a:xfrm>
          <a:prstGeom prst="rect">
            <a:avLst/>
          </a:prstGeom>
        </p:spPr>
      </p:pic>
    </p:spTree>
    <p:extLst>
      <p:ext uri="{BB962C8B-B14F-4D97-AF65-F5344CB8AC3E}">
        <p14:creationId xmlns:p14="http://schemas.microsoft.com/office/powerpoint/2010/main" val="58050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634" y="246007"/>
            <a:ext cx="12000203" cy="6497692"/>
          </a:xfrm>
        </p:spPr>
        <p:txBody>
          <a:bodyPr/>
          <a:lstStyle/>
          <a:p>
            <a:r>
              <a:rPr lang="en-US" b="1" dirty="0"/>
              <a:t>8</a:t>
            </a:r>
            <a:r>
              <a:rPr lang="en-US" b="1" dirty="0" smtClean="0"/>
              <a:t>. Write </a:t>
            </a:r>
            <a:r>
              <a:rPr lang="en-US" b="1" dirty="0"/>
              <a:t>about the Advantage of </a:t>
            </a:r>
            <a:r>
              <a:rPr lang="en-US" b="1" dirty="0" err="1"/>
              <a:t>Classful</a:t>
            </a:r>
            <a:r>
              <a:rPr lang="en-US" b="1" dirty="0"/>
              <a:t> Addressing and classless addressing? </a:t>
            </a:r>
            <a:endParaRPr lang="en-US" b="1" dirty="0" smtClean="0"/>
          </a:p>
          <a:p>
            <a:endParaRPr lang="en-US" dirty="0"/>
          </a:p>
          <a:p>
            <a:r>
              <a:rPr lang="en-US" dirty="0"/>
              <a:t/>
            </a:r>
            <a:br>
              <a:rPr lang="en-US" dirty="0"/>
            </a:br>
            <a:endParaRPr lang="en-US" dirty="0"/>
          </a:p>
        </p:txBody>
      </p:sp>
      <p:pic>
        <p:nvPicPr>
          <p:cNvPr id="2" name="Picture 1"/>
          <p:cNvPicPr>
            <a:picLocks noChangeAspect="1"/>
          </p:cNvPicPr>
          <p:nvPr/>
        </p:nvPicPr>
        <p:blipFill>
          <a:blip r:embed="rId2"/>
          <a:stretch>
            <a:fillRect/>
          </a:stretch>
        </p:blipFill>
        <p:spPr>
          <a:xfrm>
            <a:off x="589085" y="949570"/>
            <a:ext cx="11280530" cy="5231422"/>
          </a:xfrm>
          <a:prstGeom prst="rect">
            <a:avLst/>
          </a:prstGeom>
        </p:spPr>
      </p:pic>
    </p:spTree>
    <p:extLst>
      <p:ext uri="{BB962C8B-B14F-4D97-AF65-F5344CB8AC3E}">
        <p14:creationId xmlns:p14="http://schemas.microsoft.com/office/powerpoint/2010/main" val="3277907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84638"/>
            <a:ext cx="11843237" cy="6576646"/>
          </a:xfrm>
        </p:spPr>
        <p:txBody>
          <a:bodyPr>
            <a:normAutofit/>
          </a:bodyPr>
          <a:lstStyle/>
          <a:p>
            <a:r>
              <a:rPr lang="en-US" sz="1900" b="1" dirty="0">
                <a:solidFill>
                  <a:srgbClr val="FF0000"/>
                </a:solidFill>
                <a:latin typeface="Calibri" panose="020F0502020204030204" pitchFamily="34" charset="0"/>
                <a:ea typeface="Calibri" panose="020F0502020204030204" pitchFamily="34" charset="0"/>
                <a:cs typeface="Calibri" panose="020F0502020204030204" pitchFamily="34" charset="0"/>
              </a:rPr>
              <a:t>9</a:t>
            </a:r>
            <a:r>
              <a:rPr lang="en-US" sz="19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.What </a:t>
            </a:r>
            <a:r>
              <a:rPr lang="en-US" sz="1900" b="1" dirty="0">
                <a:solidFill>
                  <a:srgbClr val="FF0000"/>
                </a:solidFill>
                <a:latin typeface="Calibri" panose="020F0502020204030204" pitchFamily="34" charset="0"/>
                <a:ea typeface="Calibri" panose="020F0502020204030204" pitchFamily="34" charset="0"/>
                <a:cs typeface="Calibri" panose="020F0502020204030204" pitchFamily="34" charset="0"/>
              </a:rPr>
              <a:t>Is Network Address Translation?</a:t>
            </a:r>
          </a:p>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Network Address Translation (NAT) is a method used by </a:t>
            </a:r>
            <a:r>
              <a:rPr lang="en-US"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2"/>
              </a:rPr>
              <a:t>network devices</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such as </a:t>
            </a:r>
            <a:r>
              <a:rPr lang="en-US"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rPr>
              <a:t>routers</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to translate the </a:t>
            </a:r>
            <a:r>
              <a:rPr lang="en-US"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IP</a:t>
            </a:r>
            <a:r>
              <a:rPr lang="en-US"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addresses of devices in a private network to a single IP address in order to communicate with the internet. This allows multiple devices to share a single public IP address and access the internet through a single connection.</a:t>
            </a:r>
          </a:p>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You can commonly use NAT in home networks, allowing multiple devices to connect to the internet using a single internet connection and a public IP address. It is also used in more extensive networks, such as corporate or academic networks, to conserve the number of public IP addresses needed and provide an additional security layer</a:t>
            </a:r>
            <a:r>
              <a:rPr lang="en-US" dirty="0" smtClean="0">
                <a:solidFill>
                  <a:srgbClr val="002060"/>
                </a:solidFill>
                <a:latin typeface="Calibri" panose="020F0502020204030204" pitchFamily="34" charset="0"/>
                <a:ea typeface="Calibri" panose="020F0502020204030204" pitchFamily="34" charset="0"/>
                <a:cs typeface="Calibri" panose="020F0502020204030204" pitchFamily="34" charset="0"/>
              </a:rPr>
              <a:t>.</a:t>
            </a:r>
          </a:p>
          <a:p>
            <a:endParaRPr lang="en-US" dirty="0"/>
          </a:p>
        </p:txBody>
      </p:sp>
      <p:pic>
        <p:nvPicPr>
          <p:cNvPr id="4" name="Content Placeholder 1"/>
          <p:cNvPicPr>
            <a:picLocks noChangeAspect="1"/>
          </p:cNvPicPr>
          <p:nvPr/>
        </p:nvPicPr>
        <p:blipFill>
          <a:blip r:embed="rId5"/>
          <a:stretch>
            <a:fillRect/>
          </a:stretch>
        </p:blipFill>
        <p:spPr>
          <a:xfrm>
            <a:off x="1139042" y="3254137"/>
            <a:ext cx="11052958" cy="2949196"/>
          </a:xfrm>
          <a:prstGeom prst="rect">
            <a:avLst/>
          </a:prstGeom>
        </p:spPr>
      </p:pic>
    </p:spTree>
    <p:extLst>
      <p:ext uri="{BB962C8B-B14F-4D97-AF65-F5344CB8AC3E}">
        <p14:creationId xmlns:p14="http://schemas.microsoft.com/office/powerpoint/2010/main" val="312910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6185" y="237392"/>
            <a:ext cx="10909495" cy="5631702"/>
          </a:xfrm>
        </p:spPr>
        <p:txBody>
          <a:bodyPr>
            <a:normAutofit fontScale="92500" lnSpcReduction="10000"/>
          </a:bodyPr>
          <a:lstStyle/>
          <a:p>
            <a:r>
              <a:rPr lang="en-US" b="1" dirty="0" smtClean="0">
                <a:latin typeface="Calibri" panose="020F0502020204030204" pitchFamily="34" charset="0"/>
                <a:ea typeface="Calibri" panose="020F0502020204030204" pitchFamily="34" charset="0"/>
                <a:cs typeface="Calibri" panose="020F0502020204030204" pitchFamily="34" charset="0"/>
              </a:rPr>
              <a:t>10</a:t>
            </a:r>
            <a:r>
              <a:rPr lang="en-US" b="1" dirty="0" smtClean="0">
                <a:latin typeface="Calibri" panose="020F0502020204030204" pitchFamily="34" charset="0"/>
                <a:ea typeface="Calibri" panose="020F0502020204030204" pitchFamily="34" charset="0"/>
                <a:cs typeface="Calibri" panose="020F0502020204030204" pitchFamily="34" charset="0"/>
              </a:rPr>
              <a:t>. </a:t>
            </a:r>
            <a:r>
              <a:rPr lang="en-US" b="1" dirty="0" smtClean="0">
                <a:latin typeface="Calibri" panose="020F0502020204030204" pitchFamily="34" charset="0"/>
                <a:ea typeface="Calibri" panose="020F0502020204030204" pitchFamily="34" charset="0"/>
                <a:cs typeface="Calibri" panose="020F0502020204030204" pitchFamily="34" charset="0"/>
              </a:rPr>
              <a:t>What are the Addresses </a:t>
            </a:r>
            <a:r>
              <a:rPr lang="en-US" b="1" dirty="0">
                <a:latin typeface="Calibri" panose="020F0502020204030204" pitchFamily="34" charset="0"/>
                <a:ea typeface="Calibri" panose="020F0502020204030204" pitchFamily="34" charset="0"/>
                <a:cs typeface="Calibri" panose="020F0502020204030204" pitchFamily="34" charset="0"/>
              </a:rPr>
              <a:t>of NAT ?</a:t>
            </a:r>
          </a:p>
          <a:p>
            <a:r>
              <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rPr>
              <a:t>In a network that uses Network Address Translation, there are two types of IP addresses:</a:t>
            </a:r>
          </a:p>
          <a:p>
            <a:r>
              <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rPr>
              <a:t>Private IP addresses (inside address)</a:t>
            </a:r>
          </a:p>
          <a:p>
            <a:r>
              <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rPr>
              <a:t>Public IP addresses (outside address)</a:t>
            </a:r>
          </a:p>
          <a:p>
            <a:r>
              <a:rPr lang="en-US" sz="2400" b="1" dirty="0">
                <a:solidFill>
                  <a:srgbClr val="002060"/>
                </a:solidFill>
                <a:latin typeface="Calibri" panose="020F0502020204030204" pitchFamily="34" charset="0"/>
                <a:ea typeface="Calibri" panose="020F0502020204030204" pitchFamily="34" charset="0"/>
                <a:cs typeface="Calibri" panose="020F0502020204030204" pitchFamily="34" charset="0"/>
              </a:rPr>
              <a:t>Private IP addresses: </a:t>
            </a:r>
            <a:r>
              <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rPr>
              <a:t>Devices in the private network use these addresses in order to communicate with each other. These addresses are not unique and are not reachable from the internet. Private IP addresses are assigned from a range of reserved addresses, such as 192.168.0.0/16 or 10.0.0.0/8.</a:t>
            </a:r>
          </a:p>
          <a:p>
            <a:r>
              <a:rPr lang="en-US" sz="2400" b="1" dirty="0">
                <a:solidFill>
                  <a:srgbClr val="002060"/>
                </a:solidFill>
                <a:latin typeface="Calibri" panose="020F0502020204030204" pitchFamily="34" charset="0"/>
                <a:ea typeface="Calibri" panose="020F0502020204030204" pitchFamily="34" charset="0"/>
                <a:cs typeface="Calibri" panose="020F0502020204030204" pitchFamily="34" charset="0"/>
              </a:rPr>
              <a:t>Public IP addresses:</a:t>
            </a:r>
            <a:r>
              <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rPr>
              <a:t> Devices on the internet use these addresses in order to communicate with devices in the private network. These addresses are unique and are assigned by the Internet Service Provider (ISP). A device in the private network can be reached from the internet using its public IP address.</a:t>
            </a:r>
          </a:p>
          <a:p>
            <a:r>
              <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rPr>
              <a:t>The Network Address Translation device translates the private IP addresses and port numbers of the devices in the private network to public IP addresses and unique port numbers when they communicate with the internet. This allows the devices to share a single public IP address and access the internet through a single connection.</a:t>
            </a:r>
          </a:p>
          <a:p>
            <a:endParaRPr lang="en-US" sz="2400" dirty="0">
              <a:solidFill>
                <a:srgbClr val="002060"/>
              </a:solidFill>
            </a:endParaRPr>
          </a:p>
        </p:txBody>
      </p:sp>
    </p:spTree>
    <p:extLst>
      <p:ext uri="{BB962C8B-B14F-4D97-AF65-F5344CB8AC3E}">
        <p14:creationId xmlns:p14="http://schemas.microsoft.com/office/powerpoint/2010/main" val="99527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lstStyle/>
          <a:p>
            <a:r>
              <a:rPr lang="en-US" b="1" dirty="0" smtClean="0"/>
              <a:t>11.What </a:t>
            </a:r>
            <a:r>
              <a:rPr lang="en-US" b="1" dirty="0"/>
              <a:t>is Classless Inter-Domain Routing (CIDR)?</a:t>
            </a:r>
          </a:p>
          <a:p>
            <a:r>
              <a:rPr lang="en-US" dirty="0"/>
              <a:t>CIDR or Class Inter-Domain Routing was introduced in 1993 to replace </a:t>
            </a:r>
            <a:r>
              <a:rPr lang="en-US" dirty="0" err="1"/>
              <a:t>classful</a:t>
            </a:r>
            <a:r>
              <a:rPr lang="en-US" dirty="0"/>
              <a:t> addressing. Classless Inter-Domain Routing (CIDR) is a method for efficiently allocating IP addresses and routing Internet Protocol (IP) packets. Unlike </a:t>
            </a:r>
            <a:r>
              <a:rPr lang="en-US" dirty="0" err="1"/>
              <a:t>classful</a:t>
            </a:r>
            <a:r>
              <a:rPr lang="en-US" dirty="0"/>
              <a:t> addressing, which divides IP addresses into fixed classes (A, B, C, etc.), CIDR allows for variable-length subnet masks (VLSM). This means that networks can be divided into smaller, more flexible subnets according to their specific needs, rather than being constrained by predefined class boundaries.</a:t>
            </a:r>
          </a:p>
          <a:p>
            <a:r>
              <a:rPr lang="en-US" b="1" u="sng" dirty="0" smtClean="0"/>
              <a:t>CIDR </a:t>
            </a:r>
            <a:r>
              <a:rPr lang="en-US" b="1" u="sng" dirty="0"/>
              <a:t>Notation</a:t>
            </a:r>
          </a:p>
          <a:p>
            <a:r>
              <a:rPr lang="en-US" dirty="0"/>
              <a:t>In CIDR subnet masks are denoted by /X. For example a subnet of 255.255.255.0 would be denoted by /24. To work a subnet mask in CIDR, we have to first convert each octet into its respective binary value. For example, if the subnet is of 255.255.255.0. then : </a:t>
            </a:r>
          </a:p>
        </p:txBody>
      </p:sp>
      <p:pic>
        <p:nvPicPr>
          <p:cNvPr id="2" name="Picture 1"/>
          <p:cNvPicPr>
            <a:picLocks noChangeAspect="1"/>
          </p:cNvPicPr>
          <p:nvPr/>
        </p:nvPicPr>
        <p:blipFill>
          <a:blip r:embed="rId2"/>
          <a:stretch>
            <a:fillRect/>
          </a:stretch>
        </p:blipFill>
        <p:spPr>
          <a:xfrm>
            <a:off x="5122485" y="3514884"/>
            <a:ext cx="6281138" cy="2578186"/>
          </a:xfrm>
          <a:prstGeom prst="rect">
            <a:avLst/>
          </a:prstGeom>
        </p:spPr>
      </p:pic>
    </p:spTree>
    <p:extLst>
      <p:ext uri="{BB962C8B-B14F-4D97-AF65-F5344CB8AC3E}">
        <p14:creationId xmlns:p14="http://schemas.microsoft.com/office/powerpoint/2010/main" val="2393250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lstStyle/>
          <a:p>
            <a:pPr fontAlgn="base"/>
            <a:r>
              <a:rPr lang="en-US" dirty="0"/>
              <a:t>Therefore, in total there are 24 binary 1’s, so the subnet mask is /24.</a:t>
            </a:r>
          </a:p>
          <a:p>
            <a:pPr fontAlgn="base"/>
            <a:r>
              <a:rPr lang="en-US" dirty="0"/>
              <a:t>While creating a network in CIDR, a person has to make sure that the masks are contiguous, i.e. a subnet mask like 10111111.X.X.X can’t exist. </a:t>
            </a:r>
          </a:p>
          <a:p>
            <a:pPr fontAlgn="base"/>
            <a:r>
              <a:rPr lang="en-US" dirty="0"/>
              <a:t>With CIDR, we can create Variable Length Subnet Masks, leading to less wastage of IP addresses. </a:t>
            </a:r>
            <a:endParaRPr lang="en-US" dirty="0" smtClean="0"/>
          </a:p>
          <a:p>
            <a:pPr fontAlgn="base"/>
            <a:r>
              <a:rPr lang="en-US" dirty="0" smtClean="0"/>
              <a:t>It </a:t>
            </a:r>
            <a:r>
              <a:rPr lang="en-US" dirty="0"/>
              <a:t>is not necessary that the divider between the network and the host portions is at an octet boundary</a:t>
            </a:r>
            <a:r>
              <a:rPr lang="en-US" dirty="0" smtClean="0"/>
              <a:t>.</a:t>
            </a:r>
          </a:p>
          <a:p>
            <a:pPr fontAlgn="base"/>
            <a:r>
              <a:rPr lang="en-US" dirty="0" smtClean="0"/>
              <a:t> </a:t>
            </a:r>
            <a:r>
              <a:rPr lang="en-US" dirty="0"/>
              <a:t>For example, in CIDR a </a:t>
            </a:r>
            <a:r>
              <a:rPr lang="en-US" u="sng" dirty="0">
                <a:hlinkClick r:id="rId2"/>
              </a:rPr>
              <a:t>subnet mask</a:t>
            </a:r>
            <a:r>
              <a:rPr lang="en-US" dirty="0"/>
              <a:t> like 255.224.0.0 or 11111111.11100000.00000000.00000000 can exist.</a:t>
            </a:r>
          </a:p>
          <a:p>
            <a:endParaRPr lang="en-US" dirty="0" smtClean="0"/>
          </a:p>
          <a:p>
            <a:endParaRPr lang="en-US" dirty="0"/>
          </a:p>
          <a:p>
            <a:endParaRPr lang="en-US" dirty="0"/>
          </a:p>
        </p:txBody>
      </p:sp>
    </p:spTree>
    <p:extLst>
      <p:ext uri="{BB962C8B-B14F-4D97-AF65-F5344CB8AC3E}">
        <p14:creationId xmlns:p14="http://schemas.microsoft.com/office/powerpoint/2010/main" val="3310345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79795" y="441820"/>
            <a:ext cx="11589819" cy="5906012"/>
          </a:xfrm>
          <a:prstGeom prst="rect">
            <a:avLst/>
          </a:prstGeom>
        </p:spPr>
      </p:pic>
      <p:sp>
        <p:nvSpPr>
          <p:cNvPr id="4" name="Rectangle 3"/>
          <p:cNvSpPr/>
          <p:nvPr/>
        </p:nvSpPr>
        <p:spPr>
          <a:xfrm>
            <a:off x="445476" y="72488"/>
            <a:ext cx="10061331" cy="369332"/>
          </a:xfrm>
          <a:prstGeom prst="rect">
            <a:avLst/>
          </a:prstGeom>
        </p:spPr>
        <p:txBody>
          <a:bodyPr wrap="square">
            <a:spAutoFit/>
          </a:bodyPr>
          <a:lstStyle/>
          <a:p>
            <a:r>
              <a:rPr lang="en-US" dirty="0" smtClean="0"/>
              <a:t>11.Differentiate </a:t>
            </a:r>
            <a:r>
              <a:rPr lang="en-US" dirty="0"/>
              <a:t>Between </a:t>
            </a:r>
            <a:r>
              <a:rPr lang="en-US" dirty="0" err="1"/>
              <a:t>Classful</a:t>
            </a:r>
            <a:r>
              <a:rPr lang="en-US" dirty="0"/>
              <a:t> Addressing and Classless Addressing ?</a:t>
            </a:r>
          </a:p>
        </p:txBody>
      </p:sp>
    </p:spTree>
    <p:extLst>
      <p:ext uri="{BB962C8B-B14F-4D97-AF65-F5344CB8AC3E}">
        <p14:creationId xmlns:p14="http://schemas.microsoft.com/office/powerpoint/2010/main" val="2106522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1941" y="681362"/>
            <a:ext cx="10921344" cy="5539153"/>
          </a:xfrm>
          <a:prstGeom prst="rect">
            <a:avLst/>
          </a:prstGeom>
        </p:spPr>
      </p:pic>
      <p:sp>
        <p:nvSpPr>
          <p:cNvPr id="2" name="Rectangle 1"/>
          <p:cNvSpPr/>
          <p:nvPr/>
        </p:nvSpPr>
        <p:spPr>
          <a:xfrm>
            <a:off x="1166445" y="312030"/>
            <a:ext cx="9779977" cy="369332"/>
          </a:xfrm>
          <a:prstGeom prst="rect">
            <a:avLst/>
          </a:prstGeom>
        </p:spPr>
        <p:txBody>
          <a:bodyPr wrap="square">
            <a:spAutoFit/>
          </a:bodyPr>
          <a:lstStyle/>
          <a:p>
            <a:r>
              <a:rPr lang="en-IN" b="1" dirty="0">
                <a:solidFill>
                  <a:srgbClr val="FF0000"/>
                </a:solidFill>
              </a:rPr>
              <a:t>12.Explain Distance vector routing Algorithm  with an example?</a:t>
            </a:r>
            <a:endParaRPr lang="en-IN" b="1" dirty="0">
              <a:solidFill>
                <a:srgbClr val="FF0000"/>
              </a:solidFill>
            </a:endParaRPr>
          </a:p>
        </p:txBody>
      </p:sp>
    </p:spTree>
    <p:extLst>
      <p:ext uri="{BB962C8B-B14F-4D97-AF65-F5344CB8AC3E}">
        <p14:creationId xmlns:p14="http://schemas.microsoft.com/office/powerpoint/2010/main" val="389763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003092" y="441841"/>
            <a:ext cx="10497245" cy="2828897"/>
          </a:xfrm>
          <a:prstGeom prst="rect">
            <a:avLst/>
          </a:prstGeom>
        </p:spPr>
      </p:pic>
      <p:pic>
        <p:nvPicPr>
          <p:cNvPr id="4" name="Picture 3"/>
          <p:cNvPicPr>
            <a:picLocks noChangeAspect="1"/>
          </p:cNvPicPr>
          <p:nvPr/>
        </p:nvPicPr>
        <p:blipFill>
          <a:blip r:embed="rId3"/>
          <a:stretch>
            <a:fillRect/>
          </a:stretch>
        </p:blipFill>
        <p:spPr>
          <a:xfrm>
            <a:off x="173695" y="2888454"/>
            <a:ext cx="10508960" cy="3415630"/>
          </a:xfrm>
          <a:prstGeom prst="rect">
            <a:avLst/>
          </a:prstGeom>
        </p:spPr>
      </p:pic>
    </p:spTree>
    <p:extLst>
      <p:ext uri="{BB962C8B-B14F-4D97-AF65-F5344CB8AC3E}">
        <p14:creationId xmlns:p14="http://schemas.microsoft.com/office/powerpoint/2010/main" val="768384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50630" y="91487"/>
            <a:ext cx="11034347" cy="6107090"/>
          </a:xfrm>
          <a:prstGeom prst="rect">
            <a:avLst/>
          </a:prstGeom>
        </p:spPr>
      </p:pic>
    </p:spTree>
    <p:extLst>
      <p:ext uri="{BB962C8B-B14F-4D97-AF65-F5344CB8AC3E}">
        <p14:creationId xmlns:p14="http://schemas.microsoft.com/office/powerpoint/2010/main" val="2599475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75478" y="511314"/>
            <a:ext cx="10364376" cy="3040778"/>
          </a:xfrm>
          <a:prstGeom prst="rect">
            <a:avLst/>
          </a:prstGeom>
        </p:spPr>
      </p:pic>
    </p:spTree>
    <p:extLst>
      <p:ext uri="{BB962C8B-B14F-4D97-AF65-F5344CB8AC3E}">
        <p14:creationId xmlns:p14="http://schemas.microsoft.com/office/powerpoint/2010/main" val="344994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1389" y="297564"/>
            <a:ext cx="10565179" cy="2014813"/>
          </a:xfrm>
          <a:prstGeom prst="rect">
            <a:avLst/>
          </a:prstGeom>
        </p:spPr>
      </p:pic>
      <p:pic>
        <p:nvPicPr>
          <p:cNvPr id="5" name="Picture 4"/>
          <p:cNvPicPr>
            <a:picLocks noChangeAspect="1"/>
          </p:cNvPicPr>
          <p:nvPr/>
        </p:nvPicPr>
        <p:blipFill>
          <a:blip r:embed="rId3"/>
          <a:stretch>
            <a:fillRect/>
          </a:stretch>
        </p:blipFill>
        <p:spPr>
          <a:xfrm>
            <a:off x="158263" y="2312377"/>
            <a:ext cx="11588260" cy="4097215"/>
          </a:xfrm>
          <a:prstGeom prst="rect">
            <a:avLst/>
          </a:prstGeom>
        </p:spPr>
      </p:pic>
    </p:spTree>
    <p:extLst>
      <p:ext uri="{BB962C8B-B14F-4D97-AF65-F5344CB8AC3E}">
        <p14:creationId xmlns:p14="http://schemas.microsoft.com/office/powerpoint/2010/main" val="1714268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01321" y="418929"/>
            <a:ext cx="10025294" cy="5208147"/>
          </a:xfrm>
          <a:prstGeom prst="rect">
            <a:avLst/>
          </a:prstGeom>
        </p:spPr>
      </p:pic>
    </p:spTree>
    <p:extLst>
      <p:ext uri="{BB962C8B-B14F-4D97-AF65-F5344CB8AC3E}">
        <p14:creationId xmlns:p14="http://schemas.microsoft.com/office/powerpoint/2010/main" val="984758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23656" y="362650"/>
            <a:ext cx="10305182" cy="5748003"/>
          </a:xfrm>
          <a:prstGeom prst="rect">
            <a:avLst/>
          </a:prstGeom>
        </p:spPr>
      </p:pic>
    </p:spTree>
    <p:extLst>
      <p:ext uri="{BB962C8B-B14F-4D97-AF65-F5344CB8AC3E}">
        <p14:creationId xmlns:p14="http://schemas.microsoft.com/office/powerpoint/2010/main" val="3158224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71648" y="468208"/>
            <a:ext cx="10088014" cy="3646592"/>
          </a:xfrm>
          <a:prstGeom prst="rect">
            <a:avLst/>
          </a:prstGeom>
        </p:spPr>
      </p:pic>
      <p:pic>
        <p:nvPicPr>
          <p:cNvPr id="2" name="Picture 1"/>
          <p:cNvPicPr>
            <a:picLocks noChangeAspect="1"/>
          </p:cNvPicPr>
          <p:nvPr/>
        </p:nvPicPr>
        <p:blipFill>
          <a:blip r:embed="rId3"/>
          <a:stretch>
            <a:fillRect/>
          </a:stretch>
        </p:blipFill>
        <p:spPr>
          <a:xfrm>
            <a:off x="1271648" y="4499859"/>
            <a:ext cx="9806660" cy="1716303"/>
          </a:xfrm>
          <a:prstGeom prst="rect">
            <a:avLst/>
          </a:prstGeom>
        </p:spPr>
      </p:pic>
    </p:spTree>
    <p:extLst>
      <p:ext uri="{BB962C8B-B14F-4D97-AF65-F5344CB8AC3E}">
        <p14:creationId xmlns:p14="http://schemas.microsoft.com/office/powerpoint/2010/main" val="2494817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99604-169F-37FE-7B38-EB739989199C}"/>
              </a:ext>
            </a:extLst>
          </p:cNvPr>
          <p:cNvSpPr>
            <a:spLocks noGrp="1"/>
          </p:cNvSpPr>
          <p:nvPr>
            <p:ph idx="1"/>
          </p:nvPr>
        </p:nvSpPr>
        <p:spPr>
          <a:xfrm>
            <a:off x="273899" y="184638"/>
            <a:ext cx="11079901" cy="5992325"/>
          </a:xfrm>
        </p:spPr>
        <p:txBody>
          <a:bodyPr/>
          <a:lstStyle/>
          <a:p>
            <a:pPr marL="0" indent="0">
              <a:buNone/>
            </a:pPr>
            <a:r>
              <a:rPr lang="en-IN" dirty="0" smtClean="0">
                <a:solidFill>
                  <a:srgbClr val="FF0000"/>
                </a:solidFill>
              </a:rPr>
              <a:t>13. </a:t>
            </a:r>
            <a:r>
              <a:rPr lang="en-IN" b="1" dirty="0">
                <a:solidFill>
                  <a:srgbClr val="FF0000"/>
                </a:solidFill>
              </a:rPr>
              <a:t>Explain Link state routing algorithm?</a:t>
            </a:r>
          </a:p>
          <a:p>
            <a:pPr marL="0" indent="0">
              <a:buNone/>
            </a:pPr>
            <a:endParaRPr lang="en-IN" dirty="0">
              <a:solidFill>
                <a:srgbClr val="FF0000"/>
              </a:solidFill>
            </a:endParaRPr>
          </a:p>
        </p:txBody>
      </p:sp>
      <p:pic>
        <p:nvPicPr>
          <p:cNvPr id="6" name="Picture 5">
            <a:extLst>
              <a:ext uri="{FF2B5EF4-FFF2-40B4-BE49-F238E27FC236}">
                <a16:creationId xmlns:a16="http://schemas.microsoft.com/office/drawing/2014/main" id="{0AB5C332-2D45-77DF-65E7-B55525D31D03}"/>
              </a:ext>
            </a:extLst>
          </p:cNvPr>
          <p:cNvPicPr>
            <a:picLocks noChangeAspect="1"/>
          </p:cNvPicPr>
          <p:nvPr/>
        </p:nvPicPr>
        <p:blipFill>
          <a:blip r:embed="rId2"/>
          <a:stretch>
            <a:fillRect/>
          </a:stretch>
        </p:blipFill>
        <p:spPr>
          <a:xfrm>
            <a:off x="273899" y="538530"/>
            <a:ext cx="11411078" cy="5638434"/>
          </a:xfrm>
          <a:prstGeom prst="rect">
            <a:avLst/>
          </a:prstGeom>
        </p:spPr>
      </p:pic>
    </p:spTree>
    <p:extLst>
      <p:ext uri="{BB962C8B-B14F-4D97-AF65-F5344CB8AC3E}">
        <p14:creationId xmlns:p14="http://schemas.microsoft.com/office/powerpoint/2010/main" val="3331467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58CA18-5BCF-F0C8-1CA9-FFB505C69518}"/>
              </a:ext>
            </a:extLst>
          </p:cNvPr>
          <p:cNvPicPr>
            <a:picLocks noGrp="1" noChangeAspect="1"/>
          </p:cNvPicPr>
          <p:nvPr>
            <p:ph idx="1"/>
          </p:nvPr>
        </p:nvPicPr>
        <p:blipFill>
          <a:blip r:embed="rId2"/>
          <a:stretch>
            <a:fillRect/>
          </a:stretch>
        </p:blipFill>
        <p:spPr>
          <a:xfrm>
            <a:off x="983179" y="553915"/>
            <a:ext cx="9991725" cy="2578721"/>
          </a:xfrm>
        </p:spPr>
      </p:pic>
      <p:pic>
        <p:nvPicPr>
          <p:cNvPr id="7" name="Picture 6">
            <a:extLst>
              <a:ext uri="{FF2B5EF4-FFF2-40B4-BE49-F238E27FC236}">
                <a16:creationId xmlns:a16="http://schemas.microsoft.com/office/drawing/2014/main" id="{DC8EBFF6-48AA-FB83-C528-B87942B96334}"/>
              </a:ext>
            </a:extLst>
          </p:cNvPr>
          <p:cNvPicPr>
            <a:picLocks noChangeAspect="1"/>
          </p:cNvPicPr>
          <p:nvPr/>
        </p:nvPicPr>
        <p:blipFill>
          <a:blip r:embed="rId3"/>
          <a:stretch>
            <a:fillRect/>
          </a:stretch>
        </p:blipFill>
        <p:spPr>
          <a:xfrm>
            <a:off x="908751" y="3240161"/>
            <a:ext cx="9851398" cy="2695575"/>
          </a:xfrm>
          <a:prstGeom prst="rect">
            <a:avLst/>
          </a:prstGeom>
        </p:spPr>
      </p:pic>
    </p:spTree>
    <p:extLst>
      <p:ext uri="{BB962C8B-B14F-4D97-AF65-F5344CB8AC3E}">
        <p14:creationId xmlns:p14="http://schemas.microsoft.com/office/powerpoint/2010/main" val="563616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9E80D8-68E3-C7A8-D5F2-0E029CD7308B}"/>
              </a:ext>
            </a:extLst>
          </p:cNvPr>
          <p:cNvPicPr>
            <a:picLocks noGrp="1" noChangeAspect="1"/>
          </p:cNvPicPr>
          <p:nvPr>
            <p:ph idx="1"/>
          </p:nvPr>
        </p:nvPicPr>
        <p:blipFill>
          <a:blip r:embed="rId2"/>
          <a:stretch>
            <a:fillRect/>
          </a:stretch>
        </p:blipFill>
        <p:spPr>
          <a:xfrm>
            <a:off x="360486" y="439615"/>
            <a:ext cx="11122268" cy="5737348"/>
          </a:xfrm>
        </p:spPr>
      </p:pic>
    </p:spTree>
    <p:extLst>
      <p:ext uri="{BB962C8B-B14F-4D97-AF65-F5344CB8AC3E}">
        <p14:creationId xmlns:p14="http://schemas.microsoft.com/office/powerpoint/2010/main" val="4226666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normAutofit/>
          </a:bodyPr>
          <a:lstStyle/>
          <a:p>
            <a:r>
              <a:rPr lang="en-IN" sz="2400" b="1" dirty="0"/>
              <a:t>14. Write about path vector routing algorithm?</a:t>
            </a:r>
          </a:p>
          <a:p>
            <a:pPr>
              <a:buFont typeface="Wingdings" panose="05000000000000000000" pitchFamily="2" charset="2"/>
              <a:buChar char="Ø"/>
            </a:pPr>
            <a:r>
              <a:rPr lang="en-US" sz="2800" dirty="0" smtClean="0"/>
              <a:t> In </a:t>
            </a:r>
            <a:r>
              <a:rPr lang="en-US" sz="2800" dirty="0"/>
              <a:t>path-vector routing, the path from a source to all destinations is also determined by the best spanning tree</a:t>
            </a:r>
            <a:r>
              <a:rPr lang="en-US" sz="2800" dirty="0" smtClean="0"/>
              <a:t>.</a:t>
            </a:r>
          </a:p>
          <a:p>
            <a:pPr>
              <a:buFont typeface="Wingdings" panose="05000000000000000000" pitchFamily="2" charset="2"/>
              <a:buChar char="Ø"/>
            </a:pPr>
            <a:r>
              <a:rPr lang="en-US" sz="2800" dirty="0" smtClean="0"/>
              <a:t>  </a:t>
            </a:r>
            <a:r>
              <a:rPr lang="en-US" sz="2800" dirty="0"/>
              <a:t>The best spanning tree, however, is not the least-cost tree; it is the tree determined by the source when it imposes its own policy. </a:t>
            </a:r>
            <a:endParaRPr lang="en-US" sz="2800" dirty="0" smtClean="0"/>
          </a:p>
          <a:p>
            <a:pPr>
              <a:buFont typeface="Wingdings" panose="05000000000000000000" pitchFamily="2" charset="2"/>
              <a:buChar char="Ø"/>
            </a:pPr>
            <a:r>
              <a:rPr lang="en-US" sz="2800" dirty="0"/>
              <a:t> </a:t>
            </a:r>
            <a:r>
              <a:rPr lang="en-US" sz="2800" dirty="0" smtClean="0"/>
              <a:t> </a:t>
            </a:r>
            <a:r>
              <a:rPr lang="en-US" sz="2800" dirty="0"/>
              <a:t>If there is more than one route to a destination, the source can choose the route that meets its policy best. </a:t>
            </a:r>
            <a:endParaRPr lang="en-US" sz="2800" dirty="0" smtClean="0"/>
          </a:p>
          <a:p>
            <a:pPr>
              <a:buFont typeface="Wingdings" panose="05000000000000000000" pitchFamily="2" charset="2"/>
              <a:buChar char="Ø"/>
            </a:pPr>
            <a:r>
              <a:rPr lang="en-US" sz="2800" dirty="0" smtClean="0"/>
              <a:t> </a:t>
            </a:r>
            <a:r>
              <a:rPr lang="en-US" sz="2800" dirty="0"/>
              <a:t>A source may apply several policies at the same time.</a:t>
            </a:r>
            <a:endParaRPr lang="en-US" sz="2800" dirty="0"/>
          </a:p>
        </p:txBody>
      </p:sp>
    </p:spTree>
    <p:extLst>
      <p:ext uri="{BB962C8B-B14F-4D97-AF65-F5344CB8AC3E}">
        <p14:creationId xmlns:p14="http://schemas.microsoft.com/office/powerpoint/2010/main" val="435082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22646" y="609897"/>
            <a:ext cx="10473246" cy="5265876"/>
          </a:xfrm>
          <a:prstGeom prst="rect">
            <a:avLst/>
          </a:prstGeom>
        </p:spPr>
      </p:pic>
    </p:spTree>
    <p:extLst>
      <p:ext uri="{BB962C8B-B14F-4D97-AF65-F5344CB8AC3E}">
        <p14:creationId xmlns:p14="http://schemas.microsoft.com/office/powerpoint/2010/main" val="2617473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005413" y="530786"/>
            <a:ext cx="10336664" cy="5518322"/>
          </a:xfrm>
          <a:prstGeom prst="rect">
            <a:avLst/>
          </a:prstGeom>
        </p:spPr>
      </p:pic>
    </p:spTree>
    <p:extLst>
      <p:ext uri="{BB962C8B-B14F-4D97-AF65-F5344CB8AC3E}">
        <p14:creationId xmlns:p14="http://schemas.microsoft.com/office/powerpoint/2010/main" val="2013174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42901" y="1"/>
            <a:ext cx="10955216" cy="2690446"/>
          </a:xfrm>
          <a:prstGeom prst="rect">
            <a:avLst/>
          </a:prstGeom>
        </p:spPr>
      </p:pic>
      <p:pic>
        <p:nvPicPr>
          <p:cNvPr id="4" name="Picture 3"/>
          <p:cNvPicPr>
            <a:picLocks noChangeAspect="1"/>
          </p:cNvPicPr>
          <p:nvPr/>
        </p:nvPicPr>
        <p:blipFill>
          <a:blip r:embed="rId3"/>
          <a:stretch>
            <a:fillRect/>
          </a:stretch>
        </p:blipFill>
        <p:spPr>
          <a:xfrm>
            <a:off x="949568" y="2523392"/>
            <a:ext cx="10647485" cy="3663962"/>
          </a:xfrm>
          <a:prstGeom prst="rect">
            <a:avLst/>
          </a:prstGeom>
        </p:spPr>
      </p:pic>
    </p:spTree>
    <p:extLst>
      <p:ext uri="{BB962C8B-B14F-4D97-AF65-F5344CB8AC3E}">
        <p14:creationId xmlns:p14="http://schemas.microsoft.com/office/powerpoint/2010/main" val="346266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3769" y="114300"/>
            <a:ext cx="11605846" cy="6119446"/>
          </a:xfrm>
          <a:prstGeom prst="rect">
            <a:avLst/>
          </a:prstGeom>
        </p:spPr>
      </p:pic>
    </p:spTree>
    <p:extLst>
      <p:ext uri="{BB962C8B-B14F-4D97-AF65-F5344CB8AC3E}">
        <p14:creationId xmlns:p14="http://schemas.microsoft.com/office/powerpoint/2010/main" val="2321551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509954" y="515820"/>
            <a:ext cx="10955215" cy="5243014"/>
          </a:xfrm>
          <a:prstGeom prst="rect">
            <a:avLst/>
          </a:prstGeom>
        </p:spPr>
      </p:pic>
    </p:spTree>
    <p:extLst>
      <p:ext uri="{BB962C8B-B14F-4D97-AF65-F5344CB8AC3E}">
        <p14:creationId xmlns:p14="http://schemas.microsoft.com/office/powerpoint/2010/main" val="1944178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51587" y="853827"/>
            <a:ext cx="10942183" cy="3177815"/>
          </a:xfrm>
          <a:prstGeom prst="rect">
            <a:avLst/>
          </a:prstGeom>
        </p:spPr>
      </p:pic>
    </p:spTree>
    <p:extLst>
      <p:ext uri="{BB962C8B-B14F-4D97-AF65-F5344CB8AC3E}">
        <p14:creationId xmlns:p14="http://schemas.microsoft.com/office/powerpoint/2010/main" val="1892327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89F300-3732-60DC-713E-6FFDF1DF5C31}"/>
              </a:ext>
            </a:extLst>
          </p:cNvPr>
          <p:cNvPicPr>
            <a:picLocks noGrp="1" noChangeAspect="1"/>
          </p:cNvPicPr>
          <p:nvPr>
            <p:ph idx="1"/>
          </p:nvPr>
        </p:nvPicPr>
        <p:blipFill>
          <a:blip r:embed="rId2"/>
          <a:stretch>
            <a:fillRect/>
          </a:stretch>
        </p:blipFill>
        <p:spPr>
          <a:xfrm>
            <a:off x="1158949" y="925033"/>
            <a:ext cx="9835116" cy="5251930"/>
          </a:xfrm>
        </p:spPr>
      </p:pic>
      <p:sp>
        <p:nvSpPr>
          <p:cNvPr id="7" name="Title 6">
            <a:extLst>
              <a:ext uri="{FF2B5EF4-FFF2-40B4-BE49-F238E27FC236}">
                <a16:creationId xmlns:a16="http://schemas.microsoft.com/office/drawing/2014/main" id="{AE8B509A-96D4-9711-0D30-DD12BDEEDB68}"/>
              </a:ext>
            </a:extLst>
          </p:cNvPr>
          <p:cNvSpPr>
            <a:spLocks noGrp="1"/>
          </p:cNvSpPr>
          <p:nvPr>
            <p:ph type="title"/>
          </p:nvPr>
        </p:nvSpPr>
        <p:spPr>
          <a:xfrm>
            <a:off x="1044526" y="286603"/>
            <a:ext cx="10745958" cy="856397"/>
          </a:xfrm>
        </p:spPr>
        <p:txBody>
          <a:bodyPr>
            <a:normAutofit fontScale="90000"/>
          </a:bodyPr>
          <a:lstStyle/>
          <a:p>
            <a:r>
              <a:rPr lang="en-IN" sz="3600" b="1" dirty="0" smtClean="0">
                <a:solidFill>
                  <a:srgbClr val="FF0000"/>
                </a:solidFill>
              </a:rPr>
              <a:t>15. </a:t>
            </a:r>
            <a:r>
              <a:rPr lang="en-IN" sz="3600" b="1" dirty="0">
                <a:solidFill>
                  <a:srgbClr val="FF0000"/>
                </a:solidFill>
              </a:rPr>
              <a:t>Write about various unicast routing protocols?</a:t>
            </a:r>
            <a:br>
              <a:rPr lang="en-IN" sz="3600" b="1" dirty="0">
                <a:solidFill>
                  <a:srgbClr val="FF0000"/>
                </a:solidFill>
              </a:rPr>
            </a:br>
            <a:endParaRPr lang="en-IN" sz="3600" b="1" dirty="0">
              <a:solidFill>
                <a:srgbClr val="FF0000"/>
              </a:solidFill>
            </a:endParaRPr>
          </a:p>
        </p:txBody>
      </p:sp>
    </p:spTree>
    <p:extLst>
      <p:ext uri="{BB962C8B-B14F-4D97-AF65-F5344CB8AC3E}">
        <p14:creationId xmlns:p14="http://schemas.microsoft.com/office/powerpoint/2010/main" val="1982259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8875B7-A9AE-0447-A584-7AE35760D0CC}"/>
              </a:ext>
            </a:extLst>
          </p:cNvPr>
          <p:cNvPicPr>
            <a:picLocks noGrp="1" noChangeAspect="1"/>
          </p:cNvPicPr>
          <p:nvPr>
            <p:ph idx="1"/>
          </p:nvPr>
        </p:nvPicPr>
        <p:blipFill>
          <a:blip r:embed="rId2"/>
          <a:stretch>
            <a:fillRect/>
          </a:stretch>
        </p:blipFill>
        <p:spPr>
          <a:xfrm>
            <a:off x="997919" y="630500"/>
            <a:ext cx="9922127" cy="3048000"/>
          </a:xfrm>
        </p:spPr>
      </p:pic>
      <p:sp>
        <p:nvSpPr>
          <p:cNvPr id="7" name="TextBox 6">
            <a:extLst>
              <a:ext uri="{FF2B5EF4-FFF2-40B4-BE49-F238E27FC236}">
                <a16:creationId xmlns:a16="http://schemas.microsoft.com/office/drawing/2014/main" id="{8F54812D-B629-309C-3628-D976A5A7FE89}"/>
              </a:ext>
            </a:extLst>
          </p:cNvPr>
          <p:cNvSpPr txBox="1"/>
          <p:nvPr/>
        </p:nvSpPr>
        <p:spPr>
          <a:xfrm>
            <a:off x="1815509" y="3954506"/>
            <a:ext cx="8604398" cy="2308324"/>
          </a:xfrm>
          <a:prstGeom prst="rect">
            <a:avLst/>
          </a:prstGeom>
          <a:noFill/>
        </p:spPr>
        <p:txBody>
          <a:bodyPr wrap="square">
            <a:spAutoFit/>
          </a:bodyPr>
          <a:lstStyle/>
          <a:p>
            <a:r>
              <a:rPr lang="en-IN" dirty="0"/>
              <a:t>Two types of Routing Protocols are used in the Internet: </a:t>
            </a:r>
          </a:p>
          <a:p>
            <a:pPr marL="342900" indent="-342900">
              <a:buAutoNum type="arabicParenR"/>
            </a:pPr>
            <a:r>
              <a:rPr lang="en-IN" dirty="0"/>
              <a:t>Intradomain routing </a:t>
            </a:r>
          </a:p>
          <a:p>
            <a:pPr marL="285750" indent="-285750">
              <a:buFont typeface="Arial" panose="020B0604020202020204" pitchFamily="34" charset="0"/>
              <a:buChar char="•"/>
            </a:pPr>
            <a:r>
              <a:rPr lang="en-IN" dirty="0"/>
              <a:t>  Routing within a single autonomous system </a:t>
            </a:r>
          </a:p>
          <a:p>
            <a:pPr marL="285750" indent="-285750">
              <a:buFont typeface="Arial" panose="020B0604020202020204" pitchFamily="34" charset="0"/>
              <a:buChar char="•"/>
            </a:pPr>
            <a:r>
              <a:rPr lang="en-IN" dirty="0"/>
              <a:t> Routing Information Protocol (RIP) - based on the distance-vector algorithm </a:t>
            </a:r>
          </a:p>
          <a:p>
            <a:pPr marL="285750" indent="-285750">
              <a:buFont typeface="Arial" panose="020B0604020202020204" pitchFamily="34" charset="0"/>
              <a:buChar char="•"/>
            </a:pPr>
            <a:r>
              <a:rPr lang="en-IN" dirty="0"/>
              <a:t>  Open Shortest Path First (OSPF) - based on the link-state algorithm </a:t>
            </a:r>
          </a:p>
          <a:p>
            <a:r>
              <a:rPr lang="en-IN" dirty="0"/>
              <a:t>2) Interdomain routing</a:t>
            </a:r>
          </a:p>
          <a:p>
            <a:pPr marL="285750" indent="-285750">
              <a:buFont typeface="Arial" panose="020B0604020202020204" pitchFamily="34" charset="0"/>
              <a:buChar char="•"/>
            </a:pPr>
            <a:r>
              <a:rPr lang="en-IN" dirty="0"/>
              <a:t>    Routing between autonomous systems. </a:t>
            </a:r>
          </a:p>
          <a:p>
            <a:pPr marL="285750" indent="-285750">
              <a:buFont typeface="Arial" panose="020B0604020202020204" pitchFamily="34" charset="0"/>
              <a:buChar char="•"/>
            </a:pPr>
            <a:r>
              <a:rPr lang="en-IN" dirty="0"/>
              <a:t>     Border Gateway Protocol (BGP) - based on the path-vector algorithm </a:t>
            </a:r>
          </a:p>
        </p:txBody>
      </p:sp>
    </p:spTree>
    <p:extLst>
      <p:ext uri="{BB962C8B-B14F-4D97-AF65-F5344CB8AC3E}">
        <p14:creationId xmlns:p14="http://schemas.microsoft.com/office/powerpoint/2010/main" val="1713133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99604-169F-37FE-7B38-EB739989199C}"/>
              </a:ext>
            </a:extLst>
          </p:cNvPr>
          <p:cNvSpPr>
            <a:spLocks noGrp="1"/>
          </p:cNvSpPr>
          <p:nvPr>
            <p:ph idx="1"/>
          </p:nvPr>
        </p:nvSpPr>
        <p:spPr>
          <a:xfrm>
            <a:off x="263769" y="272562"/>
            <a:ext cx="11090031" cy="5936575"/>
          </a:xfrm>
        </p:spPr>
        <p:txBody>
          <a:bodyPr/>
          <a:lstStyle/>
          <a:p>
            <a:pPr marL="0" indent="0">
              <a:buNone/>
            </a:pPr>
            <a:r>
              <a:rPr lang="en-IN" b="1" u="sng" dirty="0" smtClean="0">
                <a:solidFill>
                  <a:srgbClr val="FF0000"/>
                </a:solidFill>
              </a:rPr>
              <a:t>1.ROUTING </a:t>
            </a:r>
            <a:r>
              <a:rPr lang="en-IN" b="1" u="sng" dirty="0">
                <a:solidFill>
                  <a:srgbClr val="FF0000"/>
                </a:solidFill>
              </a:rPr>
              <a:t>INFORMATION PROTOCOL (RIP)</a:t>
            </a:r>
            <a:r>
              <a:rPr lang="en-IN" dirty="0">
                <a:solidFill>
                  <a:srgbClr val="FF0000"/>
                </a:solidFill>
              </a:rPr>
              <a:t> :</a:t>
            </a:r>
          </a:p>
          <a:p>
            <a:r>
              <a:rPr lang="en-IN" dirty="0"/>
              <a:t>RIP is an intra-domain routing protocol based on distance-vector algorithm.</a:t>
            </a:r>
          </a:p>
          <a:p>
            <a:r>
              <a:rPr lang="en-IN" dirty="0"/>
              <a:t> Each router updates cost and next hop for each network number. </a:t>
            </a:r>
          </a:p>
          <a:p>
            <a:r>
              <a:rPr lang="en-IN" dirty="0"/>
              <a:t> Infinity is defined as 16, i.e., any route cannot have more than 15 hops. Therefore RIP can be implemented on small-sized networks only. </a:t>
            </a:r>
          </a:p>
          <a:p>
            <a:r>
              <a:rPr lang="en-IN" dirty="0"/>
              <a:t> Advertisements are sent every 30 seconds or in case of triggered update.</a:t>
            </a:r>
          </a:p>
        </p:txBody>
      </p:sp>
      <p:pic>
        <p:nvPicPr>
          <p:cNvPr id="4" name="Content Placeholder 3">
            <a:extLst>
              <a:ext uri="{FF2B5EF4-FFF2-40B4-BE49-F238E27FC236}">
                <a16:creationId xmlns:a16="http://schemas.microsoft.com/office/drawing/2014/main" id="{988C9046-0F9C-DD04-615D-D689595C1135}"/>
              </a:ext>
            </a:extLst>
          </p:cNvPr>
          <p:cNvPicPr>
            <a:picLocks noChangeAspect="1"/>
          </p:cNvPicPr>
          <p:nvPr/>
        </p:nvPicPr>
        <p:blipFill>
          <a:blip r:embed="rId2"/>
          <a:stretch>
            <a:fillRect/>
          </a:stretch>
        </p:blipFill>
        <p:spPr>
          <a:xfrm>
            <a:off x="1099030" y="2637692"/>
            <a:ext cx="10254770" cy="3571445"/>
          </a:xfrm>
          <a:prstGeom prst="rect">
            <a:avLst/>
          </a:prstGeom>
        </p:spPr>
      </p:pic>
    </p:spTree>
    <p:extLst>
      <p:ext uri="{BB962C8B-B14F-4D97-AF65-F5344CB8AC3E}">
        <p14:creationId xmlns:p14="http://schemas.microsoft.com/office/powerpoint/2010/main" val="3393120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080524-A75E-5079-EAB7-F5DDF991DCEB}"/>
              </a:ext>
            </a:extLst>
          </p:cNvPr>
          <p:cNvPicPr>
            <a:picLocks noGrp="1" noChangeAspect="1"/>
          </p:cNvPicPr>
          <p:nvPr>
            <p:ph idx="1"/>
          </p:nvPr>
        </p:nvPicPr>
        <p:blipFill>
          <a:blip r:embed="rId2"/>
          <a:stretch>
            <a:fillRect/>
          </a:stretch>
        </p:blipFill>
        <p:spPr>
          <a:xfrm>
            <a:off x="720835" y="691116"/>
            <a:ext cx="9699515" cy="4881804"/>
          </a:xfrm>
        </p:spPr>
      </p:pic>
    </p:spTree>
    <p:extLst>
      <p:ext uri="{BB962C8B-B14F-4D97-AF65-F5344CB8AC3E}">
        <p14:creationId xmlns:p14="http://schemas.microsoft.com/office/powerpoint/2010/main" val="3191422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6B2EEF-A07A-65EA-0E8E-46C2738F98F5}"/>
              </a:ext>
            </a:extLst>
          </p:cNvPr>
          <p:cNvPicPr>
            <a:picLocks noGrp="1" noChangeAspect="1"/>
          </p:cNvPicPr>
          <p:nvPr>
            <p:ph idx="1"/>
          </p:nvPr>
        </p:nvPicPr>
        <p:blipFill>
          <a:blip r:embed="rId2"/>
          <a:stretch>
            <a:fillRect/>
          </a:stretch>
        </p:blipFill>
        <p:spPr>
          <a:xfrm>
            <a:off x="211015" y="648586"/>
            <a:ext cx="11570677" cy="5603358"/>
          </a:xfrm>
        </p:spPr>
      </p:pic>
    </p:spTree>
    <p:extLst>
      <p:ext uri="{BB962C8B-B14F-4D97-AF65-F5344CB8AC3E}">
        <p14:creationId xmlns:p14="http://schemas.microsoft.com/office/powerpoint/2010/main" val="1171939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F9DF13-943F-6D7C-68CE-D74CDB71357C}"/>
              </a:ext>
            </a:extLst>
          </p:cNvPr>
          <p:cNvPicPr>
            <a:picLocks noGrp="1" noChangeAspect="1"/>
          </p:cNvPicPr>
          <p:nvPr>
            <p:ph idx="1"/>
          </p:nvPr>
        </p:nvPicPr>
        <p:blipFill>
          <a:blip r:embed="rId2"/>
          <a:stretch>
            <a:fillRect/>
          </a:stretch>
        </p:blipFill>
        <p:spPr>
          <a:xfrm>
            <a:off x="417940" y="99036"/>
            <a:ext cx="11056021" cy="5932487"/>
          </a:xfrm>
        </p:spPr>
      </p:pic>
    </p:spTree>
    <p:extLst>
      <p:ext uri="{BB962C8B-B14F-4D97-AF65-F5344CB8AC3E}">
        <p14:creationId xmlns:p14="http://schemas.microsoft.com/office/powerpoint/2010/main" val="2547197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78CFCF-661B-6E3D-FE31-9CE9253F29C4}"/>
              </a:ext>
            </a:extLst>
          </p:cNvPr>
          <p:cNvPicPr>
            <a:picLocks noGrp="1" noChangeAspect="1"/>
          </p:cNvPicPr>
          <p:nvPr>
            <p:ph idx="1"/>
          </p:nvPr>
        </p:nvPicPr>
        <p:blipFill>
          <a:blip r:embed="rId2"/>
          <a:stretch>
            <a:fillRect/>
          </a:stretch>
        </p:blipFill>
        <p:spPr>
          <a:xfrm>
            <a:off x="445843" y="185457"/>
            <a:ext cx="11089665" cy="5603357"/>
          </a:xfrm>
        </p:spPr>
      </p:pic>
    </p:spTree>
    <p:extLst>
      <p:ext uri="{BB962C8B-B14F-4D97-AF65-F5344CB8AC3E}">
        <p14:creationId xmlns:p14="http://schemas.microsoft.com/office/powerpoint/2010/main" val="2526940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B37D070-4B5B-6BC0-FD13-92CB38B123B3}"/>
              </a:ext>
            </a:extLst>
          </p:cNvPr>
          <p:cNvPicPr>
            <a:picLocks noGrp="1" noChangeAspect="1"/>
          </p:cNvPicPr>
          <p:nvPr>
            <p:ph idx="1"/>
          </p:nvPr>
        </p:nvPicPr>
        <p:blipFill>
          <a:blip r:embed="rId2"/>
          <a:stretch>
            <a:fillRect/>
          </a:stretch>
        </p:blipFill>
        <p:spPr>
          <a:xfrm>
            <a:off x="357418" y="187706"/>
            <a:ext cx="11670459" cy="5932414"/>
          </a:xfrm>
        </p:spPr>
      </p:pic>
    </p:spTree>
    <p:extLst>
      <p:ext uri="{BB962C8B-B14F-4D97-AF65-F5344CB8AC3E}">
        <p14:creationId xmlns:p14="http://schemas.microsoft.com/office/powerpoint/2010/main" val="1338826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626" y="304800"/>
            <a:ext cx="11786211" cy="6456484"/>
          </a:xfrm>
        </p:spPr>
        <p:txBody>
          <a:bodyPr>
            <a:normAutofit/>
          </a:bodyPr>
          <a:lstStyle/>
          <a:p>
            <a:pPr marL="0" indent="0">
              <a:buNone/>
            </a:pPr>
            <a:r>
              <a:rPr lang="en-US" dirty="0" smtClean="0">
                <a:solidFill>
                  <a:srgbClr val="002060"/>
                </a:solidFill>
                <a:latin typeface="Calibri" panose="020F0502020204030204" pitchFamily="34" charset="0"/>
                <a:ea typeface="Calibri" panose="020F0502020204030204" pitchFamily="34" charset="0"/>
                <a:cs typeface="Calibri" panose="020F0502020204030204" pitchFamily="34" charset="0"/>
              </a:rPr>
              <a:t> 1.</a:t>
            </a:r>
            <a:r>
              <a:rPr lang="en-US" b="1" dirty="0" smtClean="0">
                <a:solidFill>
                  <a:srgbClr val="002060"/>
                </a:solidFill>
              </a:rPr>
              <a:t>What </a:t>
            </a:r>
            <a:r>
              <a:rPr lang="en-US" b="1" dirty="0">
                <a:solidFill>
                  <a:srgbClr val="002060"/>
                </a:solidFill>
              </a:rPr>
              <a:t>is a Logical Address?</a:t>
            </a:r>
          </a:p>
          <a:p>
            <a:pPr marL="457200" indent="-457200">
              <a:buFont typeface="Wingdings" panose="05000000000000000000" pitchFamily="2" charset="2"/>
              <a:buChar char="Ø"/>
            </a:pPr>
            <a:r>
              <a:rPr lang="en-US" b="1" dirty="0">
                <a:solidFill>
                  <a:srgbClr val="002060"/>
                </a:solidFill>
              </a:rPr>
              <a:t>Logical address also referred to as IP (Internet Protocol) address is an universal addressing system. It is used in the Network layer. This address facilitates universal communication that are not dependent on the underlying physical networks. There are two types of IP addresses – IPv4 and IPv6.</a:t>
            </a:r>
          </a:p>
          <a:p>
            <a:pPr marL="0" indent="0">
              <a:buNone/>
            </a:pPr>
            <a:r>
              <a:rPr lang="en-US" b="1" dirty="0">
                <a:solidFill>
                  <a:srgbClr val="002060"/>
                </a:solidFill>
              </a:rPr>
              <a:t>The size of IPv4 is 32 bits. For example </a:t>
            </a:r>
            <a:r>
              <a:rPr lang="en-US" b="1" dirty="0" smtClean="0">
                <a:solidFill>
                  <a:srgbClr val="002060"/>
                </a:solidFill>
              </a:rPr>
              <a:t>,  192 . </a:t>
            </a:r>
            <a:r>
              <a:rPr lang="en-US" b="1" dirty="0">
                <a:solidFill>
                  <a:srgbClr val="002060"/>
                </a:solidFill>
              </a:rPr>
              <a:t>180 .</a:t>
            </a:r>
            <a:r>
              <a:rPr lang="en-US" b="1" dirty="0" smtClean="0">
                <a:solidFill>
                  <a:srgbClr val="002060"/>
                </a:solidFill>
              </a:rPr>
              <a:t>210.1         </a:t>
            </a:r>
            <a:r>
              <a:rPr lang="en-US" b="1" dirty="0">
                <a:solidFill>
                  <a:srgbClr val="002060"/>
                </a:solidFill>
              </a:rPr>
              <a:t>where, 1 octant = 8 bits.</a:t>
            </a:r>
          </a:p>
          <a:p>
            <a:pPr marL="0" indent="0">
              <a:buNone/>
            </a:pPr>
            <a:r>
              <a:rPr lang="en-US" b="1" dirty="0" smtClean="0">
                <a:solidFill>
                  <a:srgbClr val="002060"/>
                </a:solidFill>
              </a:rPr>
              <a:t>The </a:t>
            </a:r>
            <a:r>
              <a:rPr lang="en-US" b="1" dirty="0">
                <a:solidFill>
                  <a:srgbClr val="002060"/>
                </a:solidFill>
              </a:rPr>
              <a:t>size of IPv6 is 128 bits. For example ,</a:t>
            </a:r>
          </a:p>
          <a:p>
            <a:pPr marL="457200" indent="-457200">
              <a:buFont typeface="Wingdings" panose="05000000000000000000" pitchFamily="2" charset="2"/>
              <a:buChar char="Ø"/>
            </a:pPr>
            <a:r>
              <a:rPr lang="en-US" b="1" dirty="0" smtClean="0">
                <a:solidFill>
                  <a:srgbClr val="002060"/>
                </a:solidFill>
              </a:rPr>
              <a:t>1C18 </a:t>
            </a:r>
            <a:r>
              <a:rPr lang="en-US" b="1" dirty="0">
                <a:solidFill>
                  <a:srgbClr val="002060"/>
                </a:solidFill>
              </a:rPr>
              <a:t>: 1B32 : C450 : 62A5 : 34DC : AE24 : 15BC : 6A5D      where , 1 octant = 16 bits.</a:t>
            </a:r>
          </a:p>
          <a:p>
            <a:r>
              <a:rPr lang="en-US" b="1" dirty="0" smtClean="0">
                <a:solidFill>
                  <a:srgbClr val="FF0000"/>
                </a:solidFill>
              </a:rPr>
              <a:t>2.</a:t>
            </a:r>
            <a:r>
              <a:rPr lang="en-US" dirty="0" smtClean="0">
                <a:solidFill>
                  <a:srgbClr val="FF0000"/>
                </a:solidFill>
              </a:rPr>
              <a:t>What </a:t>
            </a:r>
            <a:r>
              <a:rPr lang="en-US" dirty="0">
                <a:solidFill>
                  <a:srgbClr val="FF0000"/>
                </a:solidFill>
              </a:rPr>
              <a:t>is ipv4 </a:t>
            </a:r>
            <a:r>
              <a:rPr lang="en-US" dirty="0" smtClean="0">
                <a:solidFill>
                  <a:srgbClr val="FF0000"/>
                </a:solidFill>
              </a:rPr>
              <a:t>and ipv6 addressing Formats?</a:t>
            </a:r>
            <a:endParaRPr lang="en-US" dirty="0">
              <a:solidFill>
                <a:srgbClr val="FF0000"/>
              </a:solidFill>
            </a:endParaRPr>
          </a:p>
          <a:p>
            <a:pPr fontAlgn="base"/>
            <a:r>
              <a:rPr lang="en-US" b="1" dirty="0"/>
              <a:t>The identifier used in the IP layer of the TCP/IP protocol suite to identify the connection of each device to the Internet is called the Internet address or IP address. </a:t>
            </a:r>
          </a:p>
          <a:p>
            <a:pPr fontAlgn="base"/>
            <a:r>
              <a:rPr lang="en-US" b="1" dirty="0"/>
              <a:t>Internet Protocol version 4 (IPv4) is the fourth version in the development of the Internet Protocol (IP) and the first version of the </a:t>
            </a:r>
            <a:r>
              <a:rPr lang="en-US" b="1" dirty="0" smtClean="0"/>
              <a:t>protocol </a:t>
            </a:r>
            <a:r>
              <a:rPr lang="en-US" b="1" dirty="0"/>
              <a:t>to be widely deployed</a:t>
            </a:r>
            <a:r>
              <a:rPr lang="en-US" b="1" dirty="0" smtClean="0"/>
              <a:t>.</a:t>
            </a:r>
          </a:p>
          <a:p>
            <a:pPr fontAlgn="base"/>
            <a:endParaRPr lang="en-US" dirty="0"/>
          </a:p>
        </p:txBody>
      </p:sp>
      <p:pic>
        <p:nvPicPr>
          <p:cNvPr id="2" name="Picture 1"/>
          <p:cNvPicPr>
            <a:picLocks noChangeAspect="1"/>
          </p:cNvPicPr>
          <p:nvPr/>
        </p:nvPicPr>
        <p:blipFill>
          <a:blip r:embed="rId2"/>
          <a:stretch>
            <a:fillRect/>
          </a:stretch>
        </p:blipFill>
        <p:spPr>
          <a:xfrm>
            <a:off x="120306" y="5025340"/>
            <a:ext cx="11951531" cy="1384252"/>
          </a:xfrm>
          <a:prstGeom prst="rect">
            <a:avLst/>
          </a:prstGeom>
        </p:spPr>
      </p:pic>
    </p:spTree>
    <p:extLst>
      <p:ext uri="{BB962C8B-B14F-4D97-AF65-F5344CB8AC3E}">
        <p14:creationId xmlns:p14="http://schemas.microsoft.com/office/powerpoint/2010/main" val="26128596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526B6D-146C-B446-EDE0-FE26D7AB57E8}"/>
              </a:ext>
            </a:extLst>
          </p:cNvPr>
          <p:cNvPicPr>
            <a:picLocks noGrp="1" noChangeAspect="1"/>
          </p:cNvPicPr>
          <p:nvPr>
            <p:ph idx="1"/>
          </p:nvPr>
        </p:nvPicPr>
        <p:blipFill>
          <a:blip r:embed="rId2"/>
          <a:stretch>
            <a:fillRect/>
          </a:stretch>
        </p:blipFill>
        <p:spPr>
          <a:xfrm>
            <a:off x="492369" y="597876"/>
            <a:ext cx="10980161" cy="5301761"/>
          </a:xfrm>
        </p:spPr>
      </p:pic>
    </p:spTree>
    <p:extLst>
      <p:ext uri="{BB962C8B-B14F-4D97-AF65-F5344CB8AC3E}">
        <p14:creationId xmlns:p14="http://schemas.microsoft.com/office/powerpoint/2010/main" val="996184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46E9165-B9FB-480A-AF68-A3035B1DA6CA}"/>
              </a:ext>
            </a:extLst>
          </p:cNvPr>
          <p:cNvPicPr>
            <a:picLocks noGrp="1" noChangeAspect="1"/>
          </p:cNvPicPr>
          <p:nvPr>
            <p:ph idx="1"/>
          </p:nvPr>
        </p:nvPicPr>
        <p:blipFill>
          <a:blip r:embed="rId2"/>
          <a:stretch>
            <a:fillRect/>
          </a:stretch>
        </p:blipFill>
        <p:spPr>
          <a:xfrm>
            <a:off x="492369" y="764931"/>
            <a:ext cx="10972799" cy="4960388"/>
          </a:xfrm>
        </p:spPr>
      </p:pic>
    </p:spTree>
    <p:extLst>
      <p:ext uri="{BB962C8B-B14F-4D97-AF65-F5344CB8AC3E}">
        <p14:creationId xmlns:p14="http://schemas.microsoft.com/office/powerpoint/2010/main" val="334265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40678" y="1002322"/>
            <a:ext cx="10981591" cy="5363309"/>
          </a:xfrm>
          <a:prstGeom prst="rect">
            <a:avLst/>
          </a:prstGeom>
        </p:spPr>
      </p:pic>
      <p:sp>
        <p:nvSpPr>
          <p:cNvPr id="5" name="Rectangle 4"/>
          <p:cNvSpPr/>
          <p:nvPr/>
        </p:nvSpPr>
        <p:spPr>
          <a:xfrm>
            <a:off x="712177" y="68051"/>
            <a:ext cx="9486900" cy="1292662"/>
          </a:xfrm>
          <a:prstGeom prst="rect">
            <a:avLst/>
          </a:prstGeom>
        </p:spPr>
        <p:txBody>
          <a:bodyPr wrap="square">
            <a:spAutoFit/>
          </a:bodyPr>
          <a:lstStyle/>
          <a:p>
            <a:r>
              <a:rPr lang="en-US" sz="2000" b="1" dirty="0" smtClean="0">
                <a:solidFill>
                  <a:srgbClr val="FF0000"/>
                </a:solidFill>
              </a:rPr>
              <a:t>16.Classify </a:t>
            </a:r>
            <a:r>
              <a:rPr lang="en-US" sz="2000" b="1" dirty="0">
                <a:solidFill>
                  <a:srgbClr val="FF0000"/>
                </a:solidFill>
              </a:rPr>
              <a:t>the structure of a packet header </a:t>
            </a:r>
          </a:p>
          <a:p>
            <a:r>
              <a:rPr lang="en-US" sz="2000" b="1" dirty="0">
                <a:solidFill>
                  <a:srgbClr val="FF0000"/>
                </a:solidFill>
              </a:rPr>
              <a:t>IPv4 </a:t>
            </a:r>
          </a:p>
          <a:p>
            <a:r>
              <a:rPr lang="en-US" sz="2000" b="1" dirty="0">
                <a:solidFill>
                  <a:srgbClr val="FF0000"/>
                </a:solidFill>
              </a:rPr>
              <a:t>IPv6</a:t>
            </a:r>
          </a:p>
          <a:p>
            <a:endParaRPr lang="en-US" dirty="0"/>
          </a:p>
        </p:txBody>
      </p:sp>
    </p:spTree>
    <p:extLst>
      <p:ext uri="{BB962C8B-B14F-4D97-AF65-F5344CB8AC3E}">
        <p14:creationId xmlns:p14="http://schemas.microsoft.com/office/powerpoint/2010/main" val="2291209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83577" y="132505"/>
            <a:ext cx="11280531" cy="5789553"/>
          </a:xfrm>
          <a:prstGeom prst="rect">
            <a:avLst/>
          </a:prstGeom>
        </p:spPr>
      </p:pic>
    </p:spTree>
    <p:extLst>
      <p:ext uri="{BB962C8B-B14F-4D97-AF65-F5344CB8AC3E}">
        <p14:creationId xmlns:p14="http://schemas.microsoft.com/office/powerpoint/2010/main" val="1017841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63769" y="234446"/>
            <a:ext cx="10902461" cy="6043261"/>
          </a:xfrm>
          <a:prstGeom prst="rect">
            <a:avLst/>
          </a:prstGeom>
        </p:spPr>
      </p:pic>
    </p:spTree>
    <p:extLst>
      <p:ext uri="{BB962C8B-B14F-4D97-AF65-F5344CB8AC3E}">
        <p14:creationId xmlns:p14="http://schemas.microsoft.com/office/powerpoint/2010/main" val="1805530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835269" y="1063869"/>
            <a:ext cx="10673862" cy="4528039"/>
          </a:xfrm>
          <a:prstGeom prst="rect">
            <a:avLst/>
          </a:prstGeom>
        </p:spPr>
      </p:pic>
      <p:sp>
        <p:nvSpPr>
          <p:cNvPr id="3" name="Rectangle 2"/>
          <p:cNvSpPr/>
          <p:nvPr/>
        </p:nvSpPr>
        <p:spPr>
          <a:xfrm>
            <a:off x="981138" y="210988"/>
            <a:ext cx="4109608" cy="400110"/>
          </a:xfrm>
          <a:prstGeom prst="rect">
            <a:avLst/>
          </a:prstGeom>
        </p:spPr>
        <p:txBody>
          <a:bodyPr wrap="square">
            <a:spAutoFit/>
          </a:bodyPr>
          <a:lstStyle/>
          <a:p>
            <a:r>
              <a:rPr lang="en-US" sz="2000" b="1" dirty="0">
                <a:solidFill>
                  <a:srgbClr val="002060"/>
                </a:solidFill>
              </a:rPr>
              <a:t>17.Explain the features of Ipv6 ?</a:t>
            </a:r>
            <a:endParaRPr lang="en-US" sz="2000" b="1" dirty="0">
              <a:solidFill>
                <a:srgbClr val="002060"/>
              </a:solidFill>
            </a:endParaRPr>
          </a:p>
        </p:txBody>
      </p:sp>
    </p:spTree>
    <p:extLst>
      <p:ext uri="{BB962C8B-B14F-4D97-AF65-F5344CB8AC3E}">
        <p14:creationId xmlns:p14="http://schemas.microsoft.com/office/powerpoint/2010/main" val="55204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37090" y="139337"/>
            <a:ext cx="10897256" cy="3808409"/>
          </a:xfrm>
          <a:prstGeom prst="rect">
            <a:avLst/>
          </a:prstGeom>
        </p:spPr>
      </p:pic>
      <p:pic>
        <p:nvPicPr>
          <p:cNvPr id="4" name="Picture 3"/>
          <p:cNvPicPr>
            <a:picLocks noChangeAspect="1"/>
          </p:cNvPicPr>
          <p:nvPr/>
        </p:nvPicPr>
        <p:blipFill>
          <a:blip r:embed="rId3"/>
          <a:stretch>
            <a:fillRect/>
          </a:stretch>
        </p:blipFill>
        <p:spPr>
          <a:xfrm>
            <a:off x="137089" y="4017709"/>
            <a:ext cx="11618225" cy="2330337"/>
          </a:xfrm>
          <a:prstGeom prst="rect">
            <a:avLst/>
          </a:prstGeom>
        </p:spPr>
      </p:pic>
    </p:spTree>
    <p:extLst>
      <p:ext uri="{BB962C8B-B14F-4D97-AF65-F5344CB8AC3E}">
        <p14:creationId xmlns:p14="http://schemas.microsoft.com/office/powerpoint/2010/main" val="101477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54094" y="0"/>
            <a:ext cx="11434167" cy="3974123"/>
          </a:xfrm>
          <a:prstGeom prst="rect">
            <a:avLst/>
          </a:prstGeom>
        </p:spPr>
      </p:pic>
      <p:pic>
        <p:nvPicPr>
          <p:cNvPr id="2" name="Picture 1"/>
          <p:cNvPicPr>
            <a:picLocks noChangeAspect="1"/>
          </p:cNvPicPr>
          <p:nvPr/>
        </p:nvPicPr>
        <p:blipFill>
          <a:blip r:embed="rId3"/>
          <a:stretch>
            <a:fillRect/>
          </a:stretch>
        </p:blipFill>
        <p:spPr>
          <a:xfrm>
            <a:off x="334109" y="4113884"/>
            <a:ext cx="11509130" cy="2146239"/>
          </a:xfrm>
          <a:prstGeom prst="rect">
            <a:avLst/>
          </a:prstGeom>
        </p:spPr>
      </p:pic>
    </p:spTree>
    <p:extLst>
      <p:ext uri="{BB962C8B-B14F-4D97-AF65-F5344CB8AC3E}">
        <p14:creationId xmlns:p14="http://schemas.microsoft.com/office/powerpoint/2010/main" val="236106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56647" y="211016"/>
            <a:ext cx="11815191" cy="6013938"/>
          </a:xfrm>
          <a:prstGeom prst="rect">
            <a:avLst/>
          </a:prstGeom>
        </p:spPr>
      </p:pic>
    </p:spTree>
    <p:extLst>
      <p:ext uri="{BB962C8B-B14F-4D97-AF65-F5344CB8AC3E}">
        <p14:creationId xmlns:p14="http://schemas.microsoft.com/office/powerpoint/2010/main" val="4766472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1140</TotalTime>
  <Words>1432</Words>
  <Application>Microsoft Office PowerPoint</Application>
  <PresentationFormat>Widescreen</PresentationFormat>
  <Paragraphs>142</Paragraphs>
  <Slides>65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65</vt:i4>
      </vt:variant>
    </vt:vector>
  </HeadingPairs>
  <TitlesOfParts>
    <vt:vector size="72" baseType="lpstr">
      <vt:lpstr>Arial</vt:lpstr>
      <vt:lpstr>Calibri</vt:lpstr>
      <vt:lpstr>Calibri Light</vt:lpstr>
      <vt:lpstr>Times New Roman</vt:lpstr>
      <vt:lpstr>Wingdings</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 Write about various unicast routing protocols?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csp</dc:creator>
  <cp:lastModifiedBy>csp</cp:lastModifiedBy>
  <cp:revision>50</cp:revision>
  <dcterms:created xsi:type="dcterms:W3CDTF">2024-11-01T08:48:57Z</dcterms:created>
  <dcterms:modified xsi:type="dcterms:W3CDTF">2024-11-17T16:36:19Z</dcterms:modified>
</cp:coreProperties>
</file>